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7" r:id="rId3"/>
    <p:sldId id="262" r:id="rId4"/>
    <p:sldId id="266" r:id="rId5"/>
    <p:sldId id="279" r:id="rId6"/>
    <p:sldId id="269" r:id="rId7"/>
    <p:sldId id="270" r:id="rId8"/>
    <p:sldId id="271" r:id="rId9"/>
    <p:sldId id="272" r:id="rId10"/>
    <p:sldId id="273" r:id="rId11"/>
    <p:sldId id="274" r:id="rId12"/>
    <p:sldId id="275" r:id="rId13"/>
    <p:sldId id="268" r:id="rId14"/>
    <p:sldId id="276" r:id="rId15"/>
    <p:sldId id="277" r:id="rId16"/>
    <p:sldId id="267" r:id="rId17"/>
    <p:sldId id="278"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CC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883A3-3DEB-4253-B5D0-5319CB376863}"/>
              </a:ext>
            </a:extLst>
          </p:cNvPr>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97CA3F-4526-429D-AD1D-13B300A98C95}"/>
              </a:ext>
            </a:extLst>
          </p:cNvPr>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594FEF3-7E37-493C-86A2-B18A678553C2}"/>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BD47675-1A91-423C-9058-2B8C9FDEEB3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DE8C0F2-5CE0-44CF-9A19-FCD4C76405D3}"/>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29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105C7-BECE-4291-A027-2F803EAE68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FCE01DA-2BED-4AAF-9615-B800DE165F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EBA11D-6042-42AF-AE31-60DA9EA6B290}"/>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24FC474-08EA-4E2F-B6BD-6B8CF2FE5E7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151A6A-EA65-418B-9DCC-7B55F27F2C79}"/>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653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047827-EC70-43BF-A3D1-BEEDA82FF7E0}"/>
              </a:ext>
            </a:extLst>
          </p:cNvPr>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12A3BAC-3632-45FD-A491-DDD4B12FCCD8}"/>
              </a:ext>
            </a:extLst>
          </p:cNvPr>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E5CB913-DF57-4FC9-8A5D-1D61242740BA}"/>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926ED66-2196-458D-A201-EDF21AE1B07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CBBADD4-98F7-44F6-8F94-ABF4B72C0BD3}"/>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8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2BE800-3D4E-44A4-89C1-BBE45CA25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893ACC5-315F-405D-8A78-18A56C3CEE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1C00930-9B75-46C9-8AB4-6776D8B76A81}"/>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2650170-9859-4E45-8341-5ADC496C11E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5F3A6818-85C9-4E2B-9B62-B5D6D96CEA5A}"/>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8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2041B-BFD6-4B40-B381-75DCE9BA26E4}"/>
              </a:ext>
            </a:extLst>
          </p:cNvPr>
          <p:cNvSpPr>
            <a:spLocks noGrp="1"/>
          </p:cNvSpPr>
          <p:nvPr>
            <p:ph type="title"/>
          </p:nvPr>
        </p:nvSpPr>
        <p:spPr>
          <a:xfrm>
            <a:off x="623888" y="1282305"/>
            <a:ext cx="7886700" cy="213955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B763E59-89E9-40A6-8A60-FCFFAEEBD20F}"/>
              </a:ext>
            </a:extLst>
          </p:cNvPr>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5BBBD4A-30DF-4416-952A-FB4FEA79222B}"/>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D9F4832-D837-4055-B6ED-F9EEBF831D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DD110F14-B2EB-4E83-8BBB-C9A9CE215945}"/>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9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1FA7D-C6DA-4262-8415-4BC378837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A86052-28DE-48DB-9101-772C0B2C124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95C2221-CA30-4EB8-AA86-32B3E6C19D9B}"/>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510566E-569E-4065-B5CB-02275483F412}"/>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F192404-0B73-4935-AC2A-5F089DE67C4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70F63FB-9EA0-44CA-B0FB-F87553FA5563}"/>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31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ABCBE-69BD-4F46-8610-C4647F2BDD0E}"/>
              </a:ext>
            </a:extLst>
          </p:cNvPr>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29DAF55-4615-4BCD-B2AA-4CFD4AAF7D50}"/>
              </a:ext>
            </a:extLst>
          </p:cNvPr>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C6EFD60-0A22-4039-8ADB-3C10B68D337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5CDFCD8-FE3C-4A35-AEE1-C3E08ABD626C}"/>
              </a:ext>
            </a:extLst>
          </p:cNvPr>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1CE6E93-46DA-47B2-9EBE-BC2EF3818565}"/>
              </a:ext>
            </a:extLst>
          </p:cNvPr>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0B17BE-A124-4454-AC03-48315068B4A3}"/>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3017546D-A4A1-4E58-88EE-5EEDFFA1D0C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65A140A-D087-433F-B8FE-B825BF764D1E}"/>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53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0649F-1AA9-44C5-A34E-9344670386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302B32D-01DE-4009-93F1-578656753EB0}"/>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A6653A6D-9A33-4CDC-B470-2CF47D81FB6F}"/>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573F0084-8015-4549-A20F-C1E1B8C7CB90}"/>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03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1A41B6-C5DF-4DE8-B1FA-5C138ED4CA9E}"/>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BA6DD1BA-0629-4D66-821E-8C91A762DFD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64708BF5-1823-4D0C-B3D0-7562A59B21D6}"/>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75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EE98F-9520-4AC1-A2DE-1DDE28FE294B}"/>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6891EAB-E620-4DD9-BE0A-024C44287050}"/>
              </a:ext>
            </a:extLst>
          </p:cNvPr>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1229BF-1AD3-4F65-A953-EE8BD4B9F89D}"/>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D2B803E-4B5C-4E06-8980-188755BFA43E}"/>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21FE0CD3-2C05-4781-8280-70643600AD8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532FD39E-F959-4D91-AC7A-C508F18184B6}"/>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035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D15F7-72A5-48CC-974B-65D5B89AFB81}"/>
              </a:ext>
            </a:extLst>
          </p:cNvPr>
          <p:cNvSpPr>
            <a:spLocks noGrp="1"/>
          </p:cNvSpPr>
          <p:nvPr>
            <p:ph type="title"/>
          </p:nvPr>
        </p:nvSpPr>
        <p:spPr>
          <a:xfrm>
            <a:off x="629841" y="342900"/>
            <a:ext cx="294917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22906B2-6DD5-481E-9DE2-DFD2F4B6AEBD}"/>
              </a:ext>
            </a:extLst>
          </p:cNvPr>
          <p:cNvSpPr>
            <a:spLocks noGrp="1"/>
          </p:cNvSpPr>
          <p:nvPr>
            <p:ph type="pic" idx="1"/>
          </p:nvPr>
        </p:nvSpPr>
        <p:spPr>
          <a:xfrm>
            <a:off x="3887391" y="740570"/>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B1E3D27-3264-4E6C-B32D-04D72A11D229}"/>
              </a:ext>
            </a:extLst>
          </p:cNvPr>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7E6D87C-06F3-4BDC-86BC-C69F9997EC23}"/>
              </a:ext>
            </a:extLst>
          </p:cNvPr>
          <p:cNvSpPr>
            <a:spLocks noGrp="1"/>
          </p:cNvSpPr>
          <p:nvPr>
            <p:ph type="dt" sz="half" idx="10"/>
          </p:nvPr>
        </p:nvSpPr>
        <p:spPr/>
        <p:txBody>
          <a:body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E0F27418-6FB3-4861-8790-745579BA52F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3D7AE2E-7F1A-4886-939B-725CAACB611D}"/>
              </a:ext>
            </a:extLst>
          </p:cNvPr>
          <p:cNvSpPr>
            <a:spLocks noGrp="1"/>
          </p:cNvSpPr>
          <p:nvPr>
            <p:ph type="sldNum" sz="quarter" idx="12"/>
          </p:nvPr>
        </p:nvSpPr>
        <p:spPr/>
        <p:txBody>
          <a:body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6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53AC701-0E0C-456D-823D-FEB680CF5D19}"/>
              </a:ext>
            </a:extLst>
          </p:cNvPr>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7CB1F0B-20CA-49CC-A853-56E920EE7C5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FF26CF-B56D-4A00-BB98-032D0831E701}"/>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427EF8-353D-42A3-BCB6-AB11F2E663AD}" type="datetimeFigureOut">
              <a:rPr lang="en-US" smtClean="0">
                <a:solidFill>
                  <a:prstClr val="black">
                    <a:tint val="75000"/>
                  </a:prstClr>
                </a:solidFill>
              </a:rPr>
              <a:pPr/>
              <a:t>8/2/2019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374698D-52D7-4885-8E05-870D06F10473}"/>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524BD3B-58D6-4618-AFEA-0CAD3AB1C8E4}"/>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6566224-B35A-4AC0-8BC4-D9529683B74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110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0A0241-88C7-484C-A05E-BB32ECE540EA}"/>
              </a:ext>
            </a:extLst>
          </p:cNvPr>
          <p:cNvSpPr>
            <a:spLocks noGrp="1"/>
          </p:cNvSpPr>
          <p:nvPr>
            <p:ph type="title"/>
          </p:nvPr>
        </p:nvSpPr>
        <p:spPr>
          <a:xfrm>
            <a:off x="381000" y="285751"/>
            <a:ext cx="8229600" cy="800099"/>
          </a:xfrm>
        </p:spPr>
        <p:txBody>
          <a:bodyPr>
            <a:normAutofit/>
          </a:bodyPr>
          <a:lstStyle/>
          <a:p>
            <a:pPr algn="ctr"/>
            <a:r>
              <a:rPr lang="en-US" sz="4800" dirty="0" smtClean="0">
                <a:solidFill>
                  <a:schemeClr val="bg1"/>
                </a:solidFill>
                <a:latin typeface="Avenir LT Std 65 Medium" panose="020B0803020203020204" pitchFamily="34" charset="0"/>
              </a:rPr>
              <a:t>The Prayer of Cyrus Brown</a:t>
            </a:r>
            <a:endParaRPr lang="en-US" sz="4800" dirty="0">
              <a:solidFill>
                <a:schemeClr val="bg1"/>
              </a:solidFill>
              <a:latin typeface="Avenir LT Std 65 Medium" panose="020B0803020203020204" pitchFamily="34" charset="0"/>
            </a:endParaRPr>
          </a:p>
        </p:txBody>
      </p:sp>
      <p:pic>
        <p:nvPicPr>
          <p:cNvPr id="1026" name="Picture 2" descr="http://2.bp.blogspot.com/_oQlTAPZU228/Rnu0JkyapFI/AAAAAAAAAjg/6PLrMFVXi0k/s400/Well+at+Backdo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509" y="1200150"/>
            <a:ext cx="3300984" cy="375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5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4" name="Content Placeholder 3"/>
          <p:cNvSpPr>
            <a:spLocks noGrp="1"/>
          </p:cNvSpPr>
          <p:nvPr>
            <p:ph sz="half" idx="1"/>
          </p:nvPr>
        </p:nvSpPr>
        <p:spPr/>
        <p:txBody>
          <a:bodyPr/>
          <a:lstStyle/>
          <a:p>
            <a:r>
              <a:rPr lang="en-US" b="1" dirty="0" smtClean="0">
                <a:solidFill>
                  <a:schemeClr val="bg1"/>
                </a:solidFill>
                <a:effectLst>
                  <a:outerShdw blurRad="38100" dist="38100" dir="2700000" algn="tl">
                    <a:srgbClr val="000000">
                      <a:alpha val="43137"/>
                    </a:srgbClr>
                  </a:outerShdw>
                </a:effectLst>
                <a:latin typeface="Avenir LT Std 65 Medium" pitchFamily="34" charset="0"/>
              </a:rPr>
              <a:t>Standing</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Leaning</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Head bowed</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Kneeling</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Hands outstretched</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Hands lifted</a:t>
            </a:r>
            <a:endParaRPr lang="en-US" b="1" dirty="0">
              <a:solidFill>
                <a:schemeClr val="bg1"/>
              </a:solidFill>
              <a:effectLst>
                <a:outerShdw blurRad="38100" dist="38100" dir="2700000" algn="tl">
                  <a:srgbClr val="000000">
                    <a:alpha val="43137"/>
                  </a:srgbClr>
                </a:outerShdw>
              </a:effectLst>
              <a:latin typeface="Avenir LT Std 65 Medium" pitchFamily="34" charset="0"/>
            </a:endParaRPr>
          </a:p>
        </p:txBody>
      </p:sp>
      <p:sp>
        <p:nvSpPr>
          <p:cNvPr id="5" name="Content Placeholder 4"/>
          <p:cNvSpPr>
            <a:spLocks noGrp="1"/>
          </p:cNvSpPr>
          <p:nvPr>
            <p:ph sz="half" idx="2"/>
          </p:nvPr>
        </p:nvSpPr>
        <p:spPr/>
        <p:txBody>
          <a:bodyPr/>
          <a:lstStyle/>
          <a:p>
            <a:r>
              <a:rPr lang="en-US" b="1" dirty="0" smtClean="0">
                <a:solidFill>
                  <a:schemeClr val="bg1"/>
                </a:solidFill>
                <a:effectLst>
                  <a:outerShdw blurRad="38100" dist="38100" dir="2700000" algn="tl">
                    <a:srgbClr val="000000">
                      <a:alpha val="43137"/>
                    </a:srgbClr>
                  </a:outerShdw>
                </a:effectLst>
                <a:latin typeface="Avenir LT Std 65 Medium" pitchFamily="34" charset="0"/>
              </a:rPr>
              <a:t>Bowing</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On the ground</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Prostrate</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Dancing</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Shouting &amp; clapping</a:t>
            </a:r>
          </a:p>
          <a:p>
            <a:r>
              <a:rPr lang="en-US" b="1" dirty="0" smtClean="0">
                <a:solidFill>
                  <a:schemeClr val="bg1"/>
                </a:solidFill>
                <a:effectLst>
                  <a:outerShdw blurRad="38100" dist="38100" dir="2700000" algn="tl">
                    <a:srgbClr val="000000">
                      <a:alpha val="43137"/>
                    </a:srgbClr>
                  </a:outerShdw>
                </a:effectLst>
                <a:latin typeface="Avenir LT Std 65 Medium" pitchFamily="34" charset="0"/>
              </a:rPr>
              <a:t>Walking &amp; leaping</a:t>
            </a:r>
            <a:endParaRPr lang="en-US" b="1" dirty="0">
              <a:solidFill>
                <a:schemeClr val="bg1"/>
              </a:solidFill>
              <a:effectLst>
                <a:outerShdw blurRad="38100" dist="38100" dir="2700000" algn="tl">
                  <a:srgbClr val="000000">
                    <a:alpha val="43137"/>
                  </a:srgbClr>
                </a:outerShdw>
              </a:effectLst>
              <a:latin typeface="Avenir LT Std 65 Medium" pitchFamily="34" charset="0"/>
            </a:endParaRPr>
          </a:p>
        </p:txBody>
      </p:sp>
    </p:spTree>
    <p:extLst>
      <p:ext uri="{BB962C8B-B14F-4D97-AF65-F5344CB8AC3E}">
        <p14:creationId xmlns:p14="http://schemas.microsoft.com/office/powerpoint/2010/main" val="3766046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63504"/>
          </a:xfrm>
        </p:spPr>
        <p:txBody>
          <a:bodyPr>
            <a:normAutofit/>
          </a:bodyPr>
          <a:lstStyle/>
          <a:p>
            <a:r>
              <a:rPr lang="en-US" sz="3200" dirty="0" smtClean="0">
                <a:solidFill>
                  <a:schemeClr val="bg1"/>
                </a:solidFill>
                <a:latin typeface="Avenir LT Std 65 Medium" panose="020B0803020203020204" pitchFamily="34" charset="0"/>
              </a:rPr>
              <a:t>Observing the outside—examples of body postures associated with worship in the Bible</a:t>
            </a:r>
          </a:p>
          <a:p>
            <a:r>
              <a:rPr lang="en-US" sz="3200" dirty="0" smtClean="0">
                <a:solidFill>
                  <a:schemeClr val="bg1"/>
                </a:solidFill>
                <a:latin typeface="Avenir LT Std 65 Medium" panose="020B0803020203020204" pitchFamily="34" charset="0"/>
              </a:rPr>
              <a:t>Observing the outside—commands regarding body postures associated with worship in the Bible</a:t>
            </a:r>
            <a:endParaRPr lang="en-US" sz="3200"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304128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8"/>
            <a:ext cx="8686800" cy="3640931"/>
          </a:xfrm>
        </p:spPr>
        <p:txBody>
          <a:bodyPr>
            <a:normAutofit/>
          </a:bodyPr>
          <a:lstStyle/>
          <a:p>
            <a:r>
              <a:rPr lang="en-US" sz="3200" dirty="0" smtClean="0">
                <a:solidFill>
                  <a:schemeClr val="bg1"/>
                </a:solidFill>
                <a:latin typeface="Avenir LT Std 65 Medium" panose="020B0803020203020204" pitchFamily="34" charset="0"/>
              </a:rPr>
              <a:t>No commands for or against (not a legal issue)</a:t>
            </a:r>
          </a:p>
          <a:p>
            <a:r>
              <a:rPr lang="en-US" sz="3200" dirty="0" smtClean="0">
                <a:solidFill>
                  <a:schemeClr val="bg1"/>
                </a:solidFill>
                <a:latin typeface="Avenir LT Std 65 Medium" panose="020B0803020203020204" pitchFamily="34" charset="0"/>
              </a:rPr>
              <a:t>Area of Christian liberty</a:t>
            </a:r>
          </a:p>
          <a:p>
            <a:r>
              <a:rPr lang="en-US" sz="3200" dirty="0" smtClean="0">
                <a:solidFill>
                  <a:schemeClr val="bg1"/>
                </a:solidFill>
                <a:latin typeface="Avenir LT Std 65 Medium" panose="020B0803020203020204" pitchFamily="34" charset="0"/>
              </a:rPr>
              <a:t>Voluntary or involuntary? </a:t>
            </a:r>
          </a:p>
          <a:p>
            <a:pPr marL="0" indent="0">
              <a:buNone/>
            </a:pPr>
            <a:r>
              <a:rPr lang="en-US" sz="3200" dirty="0" smtClean="0">
                <a:solidFill>
                  <a:schemeClr val="bg1"/>
                </a:solidFill>
                <a:latin typeface="Avenir LT Std 65 Medium" panose="020B0803020203020204" pitchFamily="34" charset="0"/>
              </a:rPr>
              <a:t>**Freedom in physical expression of worship is seen in the past &amp; the future (freedom to or not to)</a:t>
            </a:r>
            <a:endParaRPr lang="en-US" sz="3200"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33548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p:txBody>
          <a:bodyPr>
            <a:normAutofit fontScale="90000"/>
          </a:bodyPr>
          <a:lstStyle/>
          <a:p>
            <a:pPr algn="ctr"/>
            <a:r>
              <a:rPr lang="en-US" sz="4800" dirty="0" smtClean="0">
                <a:solidFill>
                  <a:schemeClr val="bg1"/>
                </a:solidFill>
                <a:latin typeface="Avenir LT Std 65 Medium" panose="020B0803020203020204" pitchFamily="34" charset="0"/>
              </a:rPr>
              <a:t>Inside—our spirits &amp; souls as sources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8"/>
            <a:ext cx="8686800" cy="3717132"/>
          </a:xfrm>
        </p:spPr>
        <p:txBody>
          <a:bodyPr>
            <a:normAutofit lnSpcReduction="10000"/>
          </a:bodyPr>
          <a:lstStyle/>
          <a:p>
            <a:r>
              <a:rPr lang="en-US" dirty="0" smtClean="0">
                <a:solidFill>
                  <a:schemeClr val="bg1"/>
                </a:solidFill>
                <a:latin typeface="Avenir LT Std 65 Medium" panose="020B0803020203020204" pitchFamily="34" charset="0"/>
              </a:rPr>
              <a:t>Our physical involvement in worship is to be a sincere overflow of our unseen participation</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--Spirit, soul, body</a:t>
            </a:r>
          </a:p>
          <a:p>
            <a:r>
              <a:rPr lang="en-US" dirty="0" smtClean="0">
                <a:solidFill>
                  <a:schemeClr val="bg1"/>
                </a:solidFill>
                <a:latin typeface="Avenir LT Std 65 Medium" panose="020B0803020203020204" pitchFamily="34" charset="0"/>
              </a:rPr>
              <a:t>Is my level of physical participation a sincere indication of what is going on within me?</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--danger of hypocrisy</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--danger </a:t>
            </a:r>
            <a:r>
              <a:rPr lang="en-US" dirty="0" smtClean="0">
                <a:solidFill>
                  <a:schemeClr val="bg1"/>
                </a:solidFill>
                <a:latin typeface="Avenir LT Std 65 Medium" panose="020B0803020203020204" pitchFamily="34" charset="0"/>
              </a:rPr>
              <a:t>of emotions</a:t>
            </a:r>
            <a:endParaRPr lang="en-US" dirty="0">
              <a:solidFill>
                <a:schemeClr val="bg1"/>
              </a:solidFill>
              <a:latin typeface="Avenir LT Std 65 Medium" panose="020B0803020203020204" pitchFamily="34" charset="0"/>
            </a:endParaRPr>
          </a:p>
          <a:p>
            <a:pPr marL="0" indent="0">
              <a:buNone/>
            </a:pPr>
            <a:r>
              <a:rPr lang="en-US" dirty="0" smtClean="0">
                <a:solidFill>
                  <a:schemeClr val="bg1"/>
                </a:solidFill>
                <a:latin typeface="Avenir LT Std 65 Medium" panose="020B0803020203020204" pitchFamily="34" charset="0"/>
              </a:rPr>
              <a:t> --</a:t>
            </a:r>
            <a:r>
              <a:rPr lang="en-US" dirty="0">
                <a:solidFill>
                  <a:schemeClr val="bg1"/>
                </a:solidFill>
                <a:latin typeface="Avenir LT Std 65 Medium" panose="020B0803020203020204" pitchFamily="34" charset="0"/>
              </a:rPr>
              <a:t>danger of  judging </a:t>
            </a:r>
            <a:endParaRPr lang="en-US"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366393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p:txBody>
          <a:bodyPr>
            <a:normAutofit fontScale="90000"/>
          </a:bodyPr>
          <a:lstStyle/>
          <a:p>
            <a:pPr algn="ctr"/>
            <a:r>
              <a:rPr lang="en-US" sz="4800" dirty="0" smtClean="0">
                <a:solidFill>
                  <a:schemeClr val="bg1"/>
                </a:solidFill>
                <a:latin typeface="Avenir LT Std 65 Medium" panose="020B0803020203020204" pitchFamily="34" charset="0"/>
              </a:rPr>
              <a:t>Inside—our spirits &amp; souls as sources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63504"/>
          </a:xfrm>
        </p:spPr>
        <p:txBody>
          <a:bodyPr>
            <a:normAutofit/>
          </a:bodyPr>
          <a:lstStyle/>
          <a:p>
            <a:r>
              <a:rPr lang="en-US" dirty="0" smtClean="0">
                <a:solidFill>
                  <a:schemeClr val="bg1"/>
                </a:solidFill>
                <a:latin typeface="Avenir LT Std 65 Medium" panose="020B0803020203020204" pitchFamily="34" charset="0"/>
              </a:rPr>
              <a:t>What SHOULD be going on inside of me?</a:t>
            </a:r>
          </a:p>
          <a:p>
            <a:r>
              <a:rPr lang="en-US" dirty="0" smtClean="0">
                <a:solidFill>
                  <a:schemeClr val="bg1"/>
                </a:solidFill>
                <a:latin typeface="Avenir LT Std 65 Medium" panose="020B0803020203020204" pitchFamily="34" charset="0"/>
              </a:rPr>
              <a:t>How SHOULD this be expressed outwardly?</a:t>
            </a:r>
            <a:br>
              <a:rPr lang="en-US" dirty="0" smtClean="0">
                <a:solidFill>
                  <a:schemeClr val="bg1"/>
                </a:solidFill>
                <a:latin typeface="Avenir LT Std 65 Medium" panose="020B0803020203020204" pitchFamily="34" charset="0"/>
              </a:rPr>
            </a:br>
            <a:r>
              <a:rPr lang="en-US" dirty="0" smtClean="0">
                <a:solidFill>
                  <a:schemeClr val="bg1"/>
                </a:solidFill>
                <a:latin typeface="Avenir LT Std 65 Medium" panose="020B0803020203020204" pitchFamily="34" charset="0"/>
              </a:rPr>
              <a:t>--what might affect my answer?</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  *personality  *background  *interpretation</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  *cultural norms (far &amp; near) *opinion  </a:t>
            </a:r>
            <a:endParaRPr lang="en-US" dirty="0">
              <a:solidFill>
                <a:schemeClr val="bg1"/>
              </a:solidFill>
              <a:latin typeface="Avenir LT Std 65 Medium" panose="020B0803020203020204" pitchFamily="34" charset="0"/>
            </a:endParaRPr>
          </a:p>
          <a:p>
            <a:pPr marL="0" indent="0">
              <a:buNone/>
            </a:pPr>
            <a:r>
              <a:rPr lang="en-US" dirty="0" smtClean="0">
                <a:solidFill>
                  <a:schemeClr val="bg1"/>
                </a:solidFill>
                <a:latin typeface="Avenir LT Std 65 Medium" panose="020B0803020203020204" pitchFamily="34" charset="0"/>
              </a:rPr>
              <a:t>   *sin (pride, selfishness)  *association concerns</a:t>
            </a:r>
          </a:p>
        </p:txBody>
      </p:sp>
    </p:spTree>
    <p:extLst>
      <p:ext uri="{BB962C8B-B14F-4D97-AF65-F5344CB8AC3E}">
        <p14:creationId xmlns:p14="http://schemas.microsoft.com/office/powerpoint/2010/main" val="48137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p:txBody>
          <a:bodyPr>
            <a:normAutofit fontScale="90000"/>
          </a:bodyPr>
          <a:lstStyle/>
          <a:p>
            <a:pPr algn="ctr"/>
            <a:r>
              <a:rPr lang="en-US" sz="4800" dirty="0" smtClean="0">
                <a:solidFill>
                  <a:schemeClr val="bg1"/>
                </a:solidFill>
                <a:latin typeface="Avenir LT Std 65 Medium" panose="020B0803020203020204" pitchFamily="34" charset="0"/>
              </a:rPr>
              <a:t>Inside—our spirits &amp; souls as sources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152400" y="1369219"/>
            <a:ext cx="8839200" cy="3263504"/>
          </a:xfrm>
        </p:spPr>
        <p:txBody>
          <a:bodyPr>
            <a:normAutofit fontScale="92500" lnSpcReduction="10000"/>
          </a:bodyPr>
          <a:lstStyle/>
          <a:p>
            <a:r>
              <a:rPr lang="en-US" dirty="0" smtClean="0">
                <a:solidFill>
                  <a:schemeClr val="bg1"/>
                </a:solidFill>
                <a:latin typeface="Avenir LT Std 65 Medium" panose="020B0803020203020204" pitchFamily="34" charset="0"/>
              </a:rPr>
              <a:t>How might this be impacted by a heart of love?</a:t>
            </a:r>
          </a:p>
          <a:p>
            <a:r>
              <a:rPr lang="en-US" dirty="0" smtClean="0">
                <a:solidFill>
                  <a:schemeClr val="bg1"/>
                </a:solidFill>
                <a:latin typeface="Avenir LT Std 65 Medium" panose="020B0803020203020204" pitchFamily="34" charset="0"/>
              </a:rPr>
              <a:t>Examining my heart for sincere worship</a:t>
            </a:r>
          </a:p>
          <a:p>
            <a:pPr marL="0" indent="0">
              <a:buNone/>
            </a:pPr>
            <a:r>
              <a:rPr lang="en-US" dirty="0" smtClean="0">
                <a:solidFill>
                  <a:schemeClr val="bg1"/>
                </a:solidFill>
                <a:latin typeface="Avenir LT Std 65 Medium" panose="020B0803020203020204" pitchFamily="34" charset="0"/>
              </a:rPr>
              <a:t> --confessed &amp; turned from known sin against God?  							    </a:t>
            </a:r>
            <a:r>
              <a:rPr lang="en-US" sz="2400" dirty="0" smtClean="0">
                <a:solidFill>
                  <a:schemeClr val="bg1"/>
                </a:solidFill>
                <a:latin typeface="Avenir LT Std 65 Medium" panose="020B0803020203020204" pitchFamily="34" charset="0"/>
              </a:rPr>
              <a:t>(Ps.66:17-18)</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--confessed my need &amp; desire to know God more?     						</a:t>
            </a:r>
            <a:r>
              <a:rPr lang="en-US" sz="2400" dirty="0" smtClean="0">
                <a:solidFill>
                  <a:schemeClr val="bg1"/>
                </a:solidFill>
                <a:latin typeface="Avenir LT Std 65 Medium" panose="020B0803020203020204" pitchFamily="34" charset="0"/>
              </a:rPr>
              <a:t>(Phil.3:10; Jer.9:23-24)</a:t>
            </a:r>
            <a:endParaRPr lang="en-US" dirty="0" smtClean="0">
              <a:solidFill>
                <a:schemeClr val="bg1"/>
              </a:solidFill>
              <a:latin typeface="Avenir LT Std 65 Medium" panose="020B0803020203020204" pitchFamily="34" charset="0"/>
            </a:endParaRP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--drawn near to God? (humbled, submitted, stabilized, cleansed, denied, &amp; examined myself?) </a:t>
            </a:r>
            <a:r>
              <a:rPr lang="en-US" sz="2400" dirty="0" smtClean="0">
                <a:solidFill>
                  <a:schemeClr val="bg1"/>
                </a:solidFill>
                <a:latin typeface="Avenir LT Std 65 Medium" panose="020B0803020203020204" pitchFamily="34" charset="0"/>
              </a:rPr>
              <a:t>(Jam.4:6-11)</a:t>
            </a:r>
          </a:p>
        </p:txBody>
      </p:sp>
    </p:spTree>
    <p:extLst>
      <p:ext uri="{BB962C8B-B14F-4D97-AF65-F5344CB8AC3E}">
        <p14:creationId xmlns:p14="http://schemas.microsoft.com/office/powerpoint/2010/main" val="228852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305800" cy="994172"/>
          </a:xfrm>
        </p:spPr>
        <p:txBody>
          <a:bodyPr>
            <a:normAutofit fontScale="90000"/>
          </a:bodyPr>
          <a:lstStyle/>
          <a:p>
            <a:pPr algn="ctr"/>
            <a:r>
              <a:rPr lang="en-US" sz="4800" dirty="0" smtClean="0">
                <a:solidFill>
                  <a:schemeClr val="bg1"/>
                </a:solidFill>
                <a:latin typeface="Avenir LT Std 65 Medium" panose="020B0803020203020204" pitchFamily="34" charset="0"/>
              </a:rPr>
              <a:t>WORSHIP MORE INSIDE OUT</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59931"/>
          </a:xfrm>
        </p:spPr>
        <p:txBody>
          <a:bodyPr>
            <a:normAutofit fontScale="92500" lnSpcReduction="10000"/>
          </a:bodyPr>
          <a:lstStyle/>
          <a:p>
            <a:r>
              <a:rPr lang="en-US" sz="3300" i="1" dirty="0">
                <a:solidFill>
                  <a:schemeClr val="bg1"/>
                </a:solidFill>
                <a:latin typeface="Avenir LT Std 65 Medium" pitchFamily="34" charset="0"/>
              </a:rPr>
              <a:t>1 Corinthians 6:20</a:t>
            </a:r>
            <a:r>
              <a:rPr lang="en-US" sz="3300" dirty="0">
                <a:solidFill>
                  <a:schemeClr val="bg1"/>
                </a:solidFill>
                <a:latin typeface="Avenir LT Std 65 Medium" pitchFamily="34" charset="0"/>
              </a:rPr>
              <a:t>  For you were bought at a price; therefore </a:t>
            </a:r>
            <a:r>
              <a:rPr lang="en-US" sz="3300" u="sng" dirty="0">
                <a:solidFill>
                  <a:schemeClr val="bg1"/>
                </a:solidFill>
                <a:latin typeface="Avenir LT Std 65 Medium" pitchFamily="34" charset="0"/>
              </a:rPr>
              <a:t>glorify God in your body</a:t>
            </a:r>
            <a:r>
              <a:rPr lang="en-US" sz="3300" dirty="0">
                <a:solidFill>
                  <a:schemeClr val="bg1"/>
                </a:solidFill>
                <a:latin typeface="Avenir LT Std 65 Medium" pitchFamily="34" charset="0"/>
              </a:rPr>
              <a:t> and in your spirit, which are God's</a:t>
            </a:r>
            <a:r>
              <a:rPr lang="en-US" sz="3300" dirty="0" smtClean="0">
                <a:solidFill>
                  <a:schemeClr val="bg1"/>
                </a:solidFill>
                <a:latin typeface="Avenir LT Std 65 Medium" pitchFamily="34" charset="0"/>
              </a:rPr>
              <a:t>.</a:t>
            </a:r>
          </a:p>
          <a:p>
            <a:pPr marL="0" indent="0">
              <a:buNone/>
            </a:pPr>
            <a:endParaRPr lang="en-US" sz="3300" dirty="0">
              <a:solidFill>
                <a:schemeClr val="bg1"/>
              </a:solidFill>
              <a:latin typeface="Avenir LT Std 65 Medium" pitchFamily="34" charset="0"/>
            </a:endParaRPr>
          </a:p>
          <a:p>
            <a:r>
              <a:rPr lang="en-US" sz="3300" i="1" dirty="0">
                <a:solidFill>
                  <a:schemeClr val="bg1"/>
                </a:solidFill>
                <a:latin typeface="Avenir LT Std 65 Medium" pitchFamily="34" charset="0"/>
              </a:rPr>
              <a:t>Philippians 1:20</a:t>
            </a:r>
            <a:r>
              <a:rPr lang="en-US" sz="3300" dirty="0">
                <a:solidFill>
                  <a:schemeClr val="bg1"/>
                </a:solidFill>
                <a:latin typeface="Avenir LT Std 65 Medium" pitchFamily="34" charset="0"/>
              </a:rPr>
              <a:t>  </a:t>
            </a:r>
            <a:r>
              <a:rPr lang="en-US" sz="3300" dirty="0" smtClean="0">
                <a:solidFill>
                  <a:schemeClr val="bg1"/>
                </a:solidFill>
                <a:latin typeface="Avenir LT Std 65 Medium" pitchFamily="34" charset="0"/>
              </a:rPr>
              <a:t>…but </a:t>
            </a:r>
            <a:r>
              <a:rPr lang="en-US" sz="3300" dirty="0">
                <a:solidFill>
                  <a:schemeClr val="bg1"/>
                </a:solidFill>
                <a:latin typeface="Avenir LT Std 65 Medium" pitchFamily="34" charset="0"/>
              </a:rPr>
              <a:t>with all boldness, as always, so now also </a:t>
            </a:r>
            <a:r>
              <a:rPr lang="en-US" sz="3300" u="sng" dirty="0">
                <a:solidFill>
                  <a:schemeClr val="bg1"/>
                </a:solidFill>
                <a:latin typeface="Avenir LT Std 65 Medium" pitchFamily="34" charset="0"/>
              </a:rPr>
              <a:t>Christ will be magnified in my body</a:t>
            </a:r>
            <a:r>
              <a:rPr lang="en-US" sz="3300" dirty="0">
                <a:solidFill>
                  <a:schemeClr val="bg1"/>
                </a:solidFill>
                <a:latin typeface="Avenir LT Std 65 Medium" pitchFamily="34" charset="0"/>
              </a:rPr>
              <a:t>, whether by life or by death.</a:t>
            </a:r>
          </a:p>
          <a:p>
            <a:pPr marL="0" indent="0" algn="ctr">
              <a:buNone/>
            </a:pPr>
            <a:endParaRPr lang="en-US" sz="3600"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20177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305800" cy="994172"/>
          </a:xfrm>
        </p:spPr>
        <p:txBody>
          <a:bodyPr>
            <a:normAutofit fontScale="90000"/>
          </a:bodyPr>
          <a:lstStyle/>
          <a:p>
            <a:pPr algn="ctr"/>
            <a:r>
              <a:rPr lang="en-US" sz="4800" dirty="0" smtClean="0">
                <a:solidFill>
                  <a:schemeClr val="bg1"/>
                </a:solidFill>
                <a:latin typeface="Avenir LT Std 65 Medium" panose="020B0803020203020204" pitchFamily="34" charset="0"/>
              </a:rPr>
              <a:t>WORSHIP MORE INSIDE OUT</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59931"/>
          </a:xfrm>
        </p:spPr>
        <p:txBody>
          <a:bodyPr>
            <a:normAutofit fontScale="77500" lnSpcReduction="20000"/>
          </a:bodyPr>
          <a:lstStyle/>
          <a:p>
            <a:r>
              <a:rPr lang="en-US" sz="3600" dirty="0">
                <a:solidFill>
                  <a:schemeClr val="bg1"/>
                </a:solidFill>
                <a:latin typeface="Avenir LT Std 65 Medium" pitchFamily="34" charset="0"/>
              </a:rPr>
              <a:t>If you have been desiring to physically express your worship to God, but have felt stifled by tradition, you have freedom in Christ to do so, but only in an attitude of humility and </a:t>
            </a:r>
            <a:r>
              <a:rPr lang="en-US" sz="3600" dirty="0" smtClean="0">
                <a:solidFill>
                  <a:schemeClr val="bg1"/>
                </a:solidFill>
                <a:latin typeface="Avenir LT Std 65 Medium" pitchFamily="34" charset="0"/>
              </a:rPr>
              <a:t>love</a:t>
            </a:r>
          </a:p>
          <a:p>
            <a:pPr marL="0" indent="0">
              <a:buNone/>
            </a:pPr>
            <a:endParaRPr lang="en-US" sz="3600" dirty="0">
              <a:solidFill>
                <a:schemeClr val="bg1"/>
              </a:solidFill>
              <a:latin typeface="Avenir LT Std 65 Medium" pitchFamily="34" charset="0"/>
            </a:endParaRPr>
          </a:p>
          <a:p>
            <a:r>
              <a:rPr lang="en-US" sz="3600" dirty="0">
                <a:solidFill>
                  <a:schemeClr val="bg1"/>
                </a:solidFill>
                <a:latin typeface="Avenir LT Std 65 Medium" pitchFamily="34" charset="0"/>
              </a:rPr>
              <a:t>If you have been judging those who physically express their worship in a way that is different than yours, reconsider your brothers and sisters in Christ with humility and love</a:t>
            </a:r>
          </a:p>
          <a:p>
            <a:pPr marL="0" indent="0" algn="ctr">
              <a:buNone/>
            </a:pPr>
            <a:endParaRPr lang="en-US" sz="3600"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28344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47CB9FB-BC23-43B4-B0A5-CE5BBD678F0C}"/>
              </a:ext>
            </a:extLst>
          </p:cNvPr>
          <p:cNvSpPr>
            <a:spLocks noGrp="1"/>
          </p:cNvSpPr>
          <p:nvPr>
            <p:ph type="subTitle" idx="1"/>
          </p:nvPr>
        </p:nvSpPr>
        <p:spPr>
          <a:xfrm>
            <a:off x="4879913" y="3086100"/>
            <a:ext cx="3818553" cy="1200150"/>
          </a:xfrm>
        </p:spPr>
        <p:txBody>
          <a:bodyPr>
            <a:normAutofit/>
          </a:bodyPr>
          <a:lstStyle/>
          <a:p>
            <a:r>
              <a:rPr lang="en-US" sz="3600" dirty="0" smtClean="0">
                <a:solidFill>
                  <a:schemeClr val="bg1"/>
                </a:solidFill>
                <a:latin typeface="Avenir LT Std 65 Medium" panose="020B0803020203020204" pitchFamily="34" charset="0"/>
              </a:rPr>
              <a:t>in 2019</a:t>
            </a:r>
            <a:endParaRPr lang="en-US" sz="36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3553854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WORSHIP MORE INSIDE OUT</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63504"/>
          </a:xfrm>
        </p:spPr>
        <p:txBody>
          <a:bodyPr>
            <a:normAutofit/>
          </a:bodyPr>
          <a:lstStyle/>
          <a:p>
            <a:r>
              <a:rPr lang="en-US" sz="3200" dirty="0" smtClean="0">
                <a:solidFill>
                  <a:schemeClr val="bg1"/>
                </a:solidFill>
                <a:latin typeface="Avenir LT Std 65 Medium" panose="020B0803020203020204" pitchFamily="34" charset="0"/>
              </a:rPr>
              <a:t>Hebrew “</a:t>
            </a:r>
            <a:r>
              <a:rPr lang="en-US" sz="3200" dirty="0" err="1" smtClean="0">
                <a:solidFill>
                  <a:schemeClr val="bg1"/>
                </a:solidFill>
                <a:latin typeface="Avenir LT Std 65 Medium" panose="020B0803020203020204" pitchFamily="34" charset="0"/>
              </a:rPr>
              <a:t>shachah</a:t>
            </a:r>
            <a:r>
              <a:rPr lang="en-US" sz="3200" dirty="0" smtClean="0">
                <a:solidFill>
                  <a:schemeClr val="bg1"/>
                </a:solidFill>
                <a:latin typeface="Avenir LT Std 65 Medium" panose="020B0803020203020204" pitchFamily="34" charset="0"/>
              </a:rPr>
              <a:t>” &amp; Greek “</a:t>
            </a:r>
            <a:r>
              <a:rPr lang="en-US" sz="3200" dirty="0" err="1" smtClean="0">
                <a:solidFill>
                  <a:schemeClr val="bg1"/>
                </a:solidFill>
                <a:latin typeface="Avenir LT Std 65 Medium" panose="020B0803020203020204" pitchFamily="34" charset="0"/>
              </a:rPr>
              <a:t>proskuneo</a:t>
            </a:r>
            <a:r>
              <a:rPr lang="en-US" sz="3200" dirty="0" smtClean="0">
                <a:solidFill>
                  <a:schemeClr val="bg1"/>
                </a:solidFill>
                <a:latin typeface="Avenir LT Std 65 Medium" panose="020B0803020203020204" pitchFamily="34" charset="0"/>
              </a:rPr>
              <a:t>”</a:t>
            </a:r>
          </a:p>
          <a:p>
            <a:r>
              <a:rPr lang="en-US" sz="3200" dirty="0" smtClean="0">
                <a:solidFill>
                  <a:schemeClr val="bg1"/>
                </a:solidFill>
                <a:latin typeface="Avenir LT Std 65 Medium" panose="020B0803020203020204" pitchFamily="34" charset="0"/>
              </a:rPr>
              <a:t>The recognition, acknowledgment, and expression of God’s infinite superiority</a:t>
            </a:r>
          </a:p>
          <a:p>
            <a:r>
              <a:rPr lang="en-US" sz="3200" dirty="0" smtClean="0">
                <a:solidFill>
                  <a:schemeClr val="bg1"/>
                </a:solidFill>
                <a:latin typeface="Avenir LT Std 65 Medium" panose="020B0803020203020204" pitchFamily="34" charset="0"/>
              </a:rPr>
              <a:t>Verbally and Visually</a:t>
            </a:r>
          </a:p>
        </p:txBody>
      </p:sp>
    </p:spTree>
    <p:extLst>
      <p:ext uri="{BB962C8B-B14F-4D97-AF65-F5344CB8AC3E}">
        <p14:creationId xmlns:p14="http://schemas.microsoft.com/office/powerpoint/2010/main" val="32563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47CB9FB-BC23-43B4-B0A5-CE5BBD678F0C}"/>
              </a:ext>
            </a:extLst>
          </p:cNvPr>
          <p:cNvSpPr>
            <a:spLocks noGrp="1"/>
          </p:cNvSpPr>
          <p:nvPr>
            <p:ph type="subTitle" idx="1"/>
          </p:nvPr>
        </p:nvSpPr>
        <p:spPr>
          <a:xfrm>
            <a:off x="4879913" y="3086100"/>
            <a:ext cx="3818553" cy="1200150"/>
          </a:xfrm>
        </p:spPr>
        <p:txBody>
          <a:bodyPr>
            <a:normAutofit fontScale="92500" lnSpcReduction="20000"/>
          </a:bodyPr>
          <a:lstStyle/>
          <a:p>
            <a:r>
              <a:rPr lang="en-US" sz="5800" dirty="0" smtClean="0">
                <a:solidFill>
                  <a:schemeClr val="bg1"/>
                </a:solidFill>
                <a:latin typeface="Avenir LT Std 65 Medium" panose="020B0803020203020204" pitchFamily="34" charset="0"/>
              </a:rPr>
              <a:t>Inside </a:t>
            </a:r>
            <a:r>
              <a:rPr lang="en-US" sz="5800" dirty="0" smtClean="0">
                <a:solidFill>
                  <a:srgbClr val="33CCCC"/>
                </a:solidFill>
                <a:latin typeface="Avenir LT Std 65 Medium" panose="020B0803020203020204" pitchFamily="34" charset="0"/>
              </a:rPr>
              <a:t>Out</a:t>
            </a:r>
          </a:p>
          <a:p>
            <a:r>
              <a:rPr lang="en-US" sz="3600" dirty="0" smtClean="0">
                <a:solidFill>
                  <a:schemeClr val="bg1"/>
                </a:solidFill>
                <a:latin typeface="Avenir LT Std 65 Medium" panose="020B0803020203020204" pitchFamily="34" charset="0"/>
              </a:rPr>
              <a:t>in 2019</a:t>
            </a:r>
            <a:endParaRPr lang="en-US" sz="3600" dirty="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180609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WORSHIP MORE INSIDE OUT</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63504"/>
          </a:xfrm>
        </p:spPr>
        <p:txBody>
          <a:bodyPr>
            <a:normAutofit/>
          </a:bodyPr>
          <a:lstStyle/>
          <a:p>
            <a:r>
              <a:rPr lang="en-US" sz="3200" dirty="0" smtClean="0">
                <a:solidFill>
                  <a:schemeClr val="bg1"/>
                </a:solidFill>
                <a:latin typeface="Avenir LT Std 65 Medium" panose="020B0803020203020204" pitchFamily="34" charset="0"/>
              </a:rPr>
              <a:t>Hebrew “</a:t>
            </a:r>
            <a:r>
              <a:rPr lang="en-US" sz="3200" dirty="0" err="1" smtClean="0">
                <a:solidFill>
                  <a:schemeClr val="bg1"/>
                </a:solidFill>
                <a:latin typeface="Avenir LT Std 65 Medium" panose="020B0803020203020204" pitchFamily="34" charset="0"/>
              </a:rPr>
              <a:t>shachah</a:t>
            </a:r>
            <a:r>
              <a:rPr lang="en-US" sz="3200" dirty="0" smtClean="0">
                <a:solidFill>
                  <a:schemeClr val="bg1"/>
                </a:solidFill>
                <a:latin typeface="Avenir LT Std 65 Medium" panose="020B0803020203020204" pitchFamily="34" charset="0"/>
              </a:rPr>
              <a:t>” &amp; Greek “</a:t>
            </a:r>
            <a:r>
              <a:rPr lang="en-US" sz="3200" dirty="0" err="1" smtClean="0">
                <a:solidFill>
                  <a:schemeClr val="bg1"/>
                </a:solidFill>
                <a:latin typeface="Avenir LT Std 65 Medium" panose="020B0803020203020204" pitchFamily="34" charset="0"/>
              </a:rPr>
              <a:t>proskuneo</a:t>
            </a:r>
            <a:r>
              <a:rPr lang="en-US" sz="3200" dirty="0" smtClean="0">
                <a:solidFill>
                  <a:schemeClr val="bg1"/>
                </a:solidFill>
                <a:latin typeface="Avenir LT Std 65 Medium" panose="020B0803020203020204" pitchFamily="34" charset="0"/>
              </a:rPr>
              <a:t>”</a:t>
            </a:r>
          </a:p>
          <a:p>
            <a:r>
              <a:rPr lang="en-US" sz="3200" dirty="0" smtClean="0">
                <a:solidFill>
                  <a:schemeClr val="bg1"/>
                </a:solidFill>
                <a:latin typeface="Avenir LT Std 65 Medium" panose="020B0803020203020204" pitchFamily="34" charset="0"/>
              </a:rPr>
              <a:t>The recognition, acknowledgment, and expression of God’s infinite superiority</a:t>
            </a:r>
          </a:p>
          <a:p>
            <a:r>
              <a:rPr lang="en-US" sz="3200" dirty="0" smtClean="0">
                <a:solidFill>
                  <a:schemeClr val="bg1"/>
                </a:solidFill>
                <a:latin typeface="Avenir LT Std 65 Medium" panose="020B0803020203020204" pitchFamily="34" charset="0"/>
              </a:rPr>
              <a:t>Verbally and Visually</a:t>
            </a:r>
          </a:p>
          <a:p>
            <a:r>
              <a:rPr lang="en-US" sz="3200" dirty="0" smtClean="0">
                <a:solidFill>
                  <a:schemeClr val="bg1"/>
                </a:solidFill>
                <a:latin typeface="Avenir LT Std 65 Medium" panose="020B0803020203020204" pitchFamily="34" charset="0"/>
              </a:rPr>
              <a:t>Romans 12:1</a:t>
            </a:r>
          </a:p>
          <a:p>
            <a:r>
              <a:rPr lang="en-US" sz="3200" dirty="0" smtClean="0">
                <a:solidFill>
                  <a:schemeClr val="bg1"/>
                </a:solidFill>
                <a:latin typeface="Avenir LT Std 65 Medium" panose="020B0803020203020204" pitchFamily="34" charset="0"/>
              </a:rPr>
              <a:t>Look outside, then inside</a:t>
            </a:r>
            <a:endParaRPr lang="en-US" sz="3200"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247902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228600" y="1369219"/>
            <a:ext cx="8686800" cy="3263504"/>
          </a:xfrm>
        </p:spPr>
        <p:txBody>
          <a:bodyPr>
            <a:normAutofit/>
          </a:bodyPr>
          <a:lstStyle/>
          <a:p>
            <a:r>
              <a:rPr lang="en-US" sz="3200" dirty="0" smtClean="0">
                <a:solidFill>
                  <a:schemeClr val="bg1"/>
                </a:solidFill>
                <a:latin typeface="Avenir LT Std 65 Medium" panose="020B0803020203020204" pitchFamily="34" charset="0"/>
              </a:rPr>
              <a:t>Observing the outside—examples of body postures associated with worship in the Bible</a:t>
            </a:r>
          </a:p>
        </p:txBody>
      </p:sp>
    </p:spTree>
    <p:extLst>
      <p:ext uri="{BB962C8B-B14F-4D97-AF65-F5344CB8AC3E}">
        <p14:creationId xmlns:p14="http://schemas.microsoft.com/office/powerpoint/2010/main" val="23123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76200" y="1369219"/>
            <a:ext cx="8991600" cy="3263504"/>
          </a:xfrm>
        </p:spPr>
        <p:txBody>
          <a:bodyPr>
            <a:normAutofit/>
          </a:bodyPr>
          <a:lstStyle/>
          <a:p>
            <a:r>
              <a:rPr lang="en-US" sz="3200" dirty="0" smtClean="0">
                <a:solidFill>
                  <a:schemeClr val="bg1"/>
                </a:solidFill>
                <a:latin typeface="Avenir LT Std 65 Medium" panose="020B0803020203020204" pitchFamily="34" charset="0"/>
              </a:rPr>
              <a:t>Emphasizing respect &amp; reverence for God</a:t>
            </a:r>
          </a:p>
          <a:p>
            <a:pPr marL="0" indent="0">
              <a:buNone/>
            </a:pPr>
            <a:r>
              <a:rPr lang="en-US" sz="3200"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--Standing (Neh. 9:5; Ps.134:1-2; 2Chr.7:6</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--Leaning (Heb.11:21)</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--Head bowed (Gen.24:26; Ex.4:31;12:26-27)</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--Kneeling (2Chr.6:13; Ps.95:6; Phi.2:10)</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--Hands outstretched (Ps.143:5-6)</a:t>
            </a:r>
          </a:p>
        </p:txBody>
      </p:sp>
    </p:spTree>
    <p:extLst>
      <p:ext uri="{BB962C8B-B14F-4D97-AF65-F5344CB8AC3E}">
        <p14:creationId xmlns:p14="http://schemas.microsoft.com/office/powerpoint/2010/main" val="28965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76200" y="1369219"/>
            <a:ext cx="8991600" cy="3263504"/>
          </a:xfrm>
        </p:spPr>
        <p:txBody>
          <a:bodyPr>
            <a:normAutofit/>
          </a:bodyPr>
          <a:lstStyle/>
          <a:p>
            <a:r>
              <a:rPr lang="en-US" sz="3200" dirty="0" smtClean="0">
                <a:solidFill>
                  <a:schemeClr val="bg1"/>
                </a:solidFill>
                <a:latin typeface="Avenir LT Std 65 Medium" panose="020B0803020203020204" pitchFamily="34" charset="0"/>
              </a:rPr>
              <a:t>Emphasizing respect &amp; reverence for God</a:t>
            </a:r>
          </a:p>
          <a:p>
            <a:pPr marL="0" indent="0">
              <a:buNone/>
            </a:pPr>
            <a:r>
              <a:rPr lang="en-US" sz="3200"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--Hands lifted (Neh.8:6; Ps.63:4; 1Ki.8:22; 1Tim.2:8)</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--Bowing (Ex.34:8; Ps.95:6)</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--On the ground (Job 1:20; Mt.2:11; 28:9; 1Chr.20:18; 1Cor.14:24-25; Rev.5:14; 19:4)</a:t>
            </a:r>
          </a:p>
          <a:p>
            <a:pPr marL="0" indent="0">
              <a:buNone/>
            </a:pPr>
            <a:r>
              <a:rPr lang="en-US" dirty="0" smtClean="0">
                <a:solidFill>
                  <a:schemeClr val="bg1"/>
                </a:solidFill>
                <a:latin typeface="Avenir LT Std 65 Medium" panose="020B0803020203020204" pitchFamily="34" charset="0"/>
              </a:rPr>
              <a:t> --Prostrate (Rev.11:16; 7:11; 2Chr.7:3; Eze.1:28)</a:t>
            </a:r>
            <a:endParaRPr lang="en-US"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40469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C70A33-CB39-4035-A8A5-32D07DC9CC9C}"/>
              </a:ext>
            </a:extLst>
          </p:cNvPr>
          <p:cNvSpPr>
            <a:spLocks noGrp="1"/>
          </p:cNvSpPr>
          <p:nvPr>
            <p:ph type="title"/>
          </p:nvPr>
        </p:nvSpPr>
        <p:spPr>
          <a:xfrm>
            <a:off x="457200" y="273845"/>
            <a:ext cx="8229600" cy="994172"/>
          </a:xfrm>
        </p:spPr>
        <p:txBody>
          <a:bodyPr>
            <a:normAutofit fontScale="90000"/>
          </a:bodyPr>
          <a:lstStyle/>
          <a:p>
            <a:pPr algn="ctr"/>
            <a:r>
              <a:rPr lang="en-US" sz="4800" dirty="0" smtClean="0">
                <a:solidFill>
                  <a:schemeClr val="bg1"/>
                </a:solidFill>
                <a:latin typeface="Avenir LT Std 65 Medium" panose="020B0803020203020204" pitchFamily="34" charset="0"/>
              </a:rPr>
              <a:t>Outside—our bodies as vehicles in worshipping God</a:t>
            </a:r>
            <a:endParaRPr lang="en-US" sz="4800" dirty="0">
              <a:solidFill>
                <a:schemeClr val="bg1"/>
              </a:solidFill>
              <a:latin typeface="Avenir LT Std 65 Medium" panose="020B0803020203020204" pitchFamily="34" charset="0"/>
            </a:endParaRPr>
          </a:p>
        </p:txBody>
      </p:sp>
      <p:sp>
        <p:nvSpPr>
          <p:cNvPr id="3" name="Content Placeholder 2">
            <a:extLst>
              <a:ext uri="{FF2B5EF4-FFF2-40B4-BE49-F238E27FC236}">
                <a16:creationId xmlns:a16="http://schemas.microsoft.com/office/drawing/2014/main" xmlns="" id="{34BD1483-D3C9-4AF5-85F6-876C535F42B2}"/>
              </a:ext>
            </a:extLst>
          </p:cNvPr>
          <p:cNvSpPr>
            <a:spLocks noGrp="1"/>
          </p:cNvSpPr>
          <p:nvPr>
            <p:ph idx="1"/>
          </p:nvPr>
        </p:nvSpPr>
        <p:spPr>
          <a:xfrm>
            <a:off x="76200" y="1369219"/>
            <a:ext cx="8991600" cy="3263504"/>
          </a:xfrm>
        </p:spPr>
        <p:txBody>
          <a:bodyPr>
            <a:normAutofit/>
          </a:bodyPr>
          <a:lstStyle/>
          <a:p>
            <a:r>
              <a:rPr lang="en-US" sz="3100" dirty="0" smtClean="0">
                <a:solidFill>
                  <a:schemeClr val="bg1"/>
                </a:solidFill>
                <a:latin typeface="Avenir LT Std 65 Medium" panose="020B0803020203020204" pitchFamily="34" charset="0"/>
              </a:rPr>
              <a:t>Emphasizing joy &amp; excitement at who God is</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--Dancing (2Sam.6:14-15; Ps.149:3; 150:4)</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--Shouting &amp; clapping (Ps.47:1-2)</a:t>
            </a:r>
          </a:p>
          <a:p>
            <a:pPr marL="0" indent="0">
              <a:buNone/>
            </a:pPr>
            <a:r>
              <a:rPr lang="en-US" dirty="0">
                <a:solidFill>
                  <a:schemeClr val="bg1"/>
                </a:solidFill>
                <a:latin typeface="Avenir LT Std 65 Medium" panose="020B0803020203020204" pitchFamily="34" charset="0"/>
              </a:rPr>
              <a:t> </a:t>
            </a:r>
            <a:r>
              <a:rPr lang="en-US" dirty="0" smtClean="0">
                <a:solidFill>
                  <a:schemeClr val="bg1"/>
                </a:solidFill>
                <a:latin typeface="Avenir LT Std 65 Medium" panose="020B0803020203020204" pitchFamily="34" charset="0"/>
              </a:rPr>
              <a:t>--Walking &amp; leaping (Acts 3:8)</a:t>
            </a:r>
            <a:endParaRPr lang="en-US" dirty="0" smtClean="0">
              <a:solidFill>
                <a:schemeClr val="bg1"/>
              </a:solidFill>
              <a:latin typeface="Avenir LT Std 65 Medium" panose="020B0803020203020204" pitchFamily="34" charset="0"/>
            </a:endParaRPr>
          </a:p>
        </p:txBody>
      </p:sp>
    </p:spTree>
    <p:extLst>
      <p:ext uri="{BB962C8B-B14F-4D97-AF65-F5344CB8AC3E}">
        <p14:creationId xmlns:p14="http://schemas.microsoft.com/office/powerpoint/2010/main" val="26086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3193</TotalTime>
  <Words>568</Words>
  <Application>Microsoft Office PowerPoint</Application>
  <PresentationFormat>On-screen Show (16:9)</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Prayer of Cyrus Brown</vt:lpstr>
      <vt:lpstr>PowerPoint Presentation</vt:lpstr>
      <vt:lpstr>WORSHIP MORE INSIDE OUT</vt:lpstr>
      <vt:lpstr>PowerPoint Presentation</vt:lpstr>
      <vt:lpstr>WORSHIP MORE INSIDE OUT</vt:lpstr>
      <vt:lpstr>Outside—our bodies as vehicles in worshipping God</vt:lpstr>
      <vt:lpstr>Outside—our bodies as vehicles in worshipping God</vt:lpstr>
      <vt:lpstr>Outside—our bodies as vehicles in worshipping God</vt:lpstr>
      <vt:lpstr>Outside—our bodies as vehicles in worshipping God</vt:lpstr>
      <vt:lpstr>Outside—our bodies as vehicles in worshipping God</vt:lpstr>
      <vt:lpstr>Outside—our bodies as vehicles in worshipping God</vt:lpstr>
      <vt:lpstr>Outside—our bodies as vehicles in worshipping God</vt:lpstr>
      <vt:lpstr>Inside—our spirits &amp; souls as sources in worshipping God</vt:lpstr>
      <vt:lpstr>Inside—our spirits &amp; souls as sources in worshipping God</vt:lpstr>
      <vt:lpstr>Inside—our spirits &amp; souls as sources in worshipping God</vt:lpstr>
      <vt:lpstr>WORSHIP MORE INSIDE OUT</vt:lpstr>
      <vt:lpstr>WORSHIP MORE INSIDE OUT</vt:lpstr>
    </vt:vector>
  </TitlesOfParts>
  <Company>GTCC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Shelley</dc:creator>
  <cp:lastModifiedBy>Mark Shelley</cp:lastModifiedBy>
  <cp:revision>29</cp:revision>
  <dcterms:created xsi:type="dcterms:W3CDTF">2019-08-02T16:09:50Z</dcterms:created>
  <dcterms:modified xsi:type="dcterms:W3CDTF">2019-08-04T21:23:00Z</dcterms:modified>
</cp:coreProperties>
</file>