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1" r:id="rId2"/>
    <p:sldId id="265" r:id="rId3"/>
    <p:sldId id="263" r:id="rId4"/>
    <p:sldId id="260" r:id="rId5"/>
    <p:sldId id="261" r:id="rId6"/>
    <p:sldId id="264" r:id="rId7"/>
    <p:sldId id="257" r:id="rId8"/>
    <p:sldId id="259" r:id="rId9"/>
    <p:sldId id="266" r:id="rId10"/>
    <p:sldId id="268" r:id="rId11"/>
    <p:sldId id="262" r:id="rId12"/>
    <p:sldId id="267" r:id="rId13"/>
    <p:sldId id="269"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028700"/>
            <a:ext cx="8229600" cy="13716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
        <p:nvSpPr>
          <p:cNvPr id="9" name="Subtitle 8"/>
          <p:cNvSpPr>
            <a:spLocks noGrp="1"/>
          </p:cNvSpPr>
          <p:nvPr>
            <p:ph type="subTitle" idx="1"/>
          </p:nvPr>
        </p:nvSpPr>
        <p:spPr>
          <a:xfrm>
            <a:off x="1371600" y="2498774"/>
            <a:ext cx="6400800" cy="131445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457200"/>
            <a:ext cx="7086600" cy="13716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1880840"/>
            <a:ext cx="7086600" cy="1132284"/>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4812507"/>
            <a:ext cx="762000" cy="273844"/>
          </a:xfrm>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200151"/>
            <a:ext cx="4038600" cy="3394472"/>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8229600" cy="85725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151335"/>
            <a:ext cx="4040188"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1151335"/>
            <a:ext cx="4041775" cy="563165"/>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71651"/>
            <a:ext cx="4040188"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6" y="1771651"/>
            <a:ext cx="4041775" cy="2822972"/>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1" y="1143001"/>
            <a:ext cx="3008313" cy="3451622"/>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04788"/>
            <a:ext cx="5111750" cy="4389835"/>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57200"/>
            <a:ext cx="5486400" cy="391716"/>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373981"/>
            <a:ext cx="5486400" cy="29718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875090"/>
            <a:ext cx="5486400" cy="397764"/>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7CB97365-EBCA-4027-87D5-99FC1D4DF0BB}" type="datetimeFigureOut">
              <a:rPr lang="en-US" smtClean="0"/>
              <a:pPr eaLnBrk="1" latinLnBrk="0" hangingPunct="1"/>
              <a:t>9/4/2019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eaLnBrk="1" latinLnBrk="0" hangingPunct="1"/>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05979"/>
            <a:ext cx="8229600" cy="85725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00150"/>
            <a:ext cx="8229600" cy="353187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4812507"/>
            <a:ext cx="2133600" cy="273844"/>
          </a:xfrm>
          <a:prstGeom prst="rect">
            <a:avLst/>
          </a:prstGeom>
        </p:spPr>
        <p:txBody>
          <a:bodyPr vert="horz" anchor="b"/>
          <a:lstStyle>
            <a:lvl1pPr algn="l" eaLnBrk="1" latinLnBrk="0" hangingPunct="1">
              <a:defRPr kumimoji="0" sz="1200">
                <a:solidFill>
                  <a:schemeClr val="tx1">
                    <a:shade val="50000"/>
                  </a:schemeClr>
                </a:solidFill>
              </a:defRPr>
            </a:lvl1pPr>
          </a:lstStyle>
          <a:p>
            <a:pPr eaLnBrk="1" latinLnBrk="0" hangingPunct="1"/>
            <a:fld id="{7CB97365-EBCA-4027-87D5-99FC1D4DF0BB}" type="datetimeFigureOut">
              <a:rPr lang="en-US" smtClean="0"/>
              <a:pPr eaLnBrk="1" latinLnBrk="0" hangingPunct="1"/>
              <a:t>9/4/2019</a:t>
            </a:fld>
            <a:endParaRPr lang="en-US">
              <a:solidFill>
                <a:schemeClr val="tx1">
                  <a:shade val="50000"/>
                </a:schemeClr>
              </a:solidFill>
            </a:endParaRPr>
          </a:p>
        </p:txBody>
      </p:sp>
      <p:sp>
        <p:nvSpPr>
          <p:cNvPr id="3" name="Footer Placeholder 2"/>
          <p:cNvSpPr>
            <a:spLocks noGrp="1"/>
          </p:cNvSpPr>
          <p:nvPr>
            <p:ph type="ftr" sz="quarter" idx="3"/>
          </p:nvPr>
        </p:nvSpPr>
        <p:spPr>
          <a:xfrm>
            <a:off x="3124200" y="4812507"/>
            <a:ext cx="2895600" cy="273844"/>
          </a:xfrm>
          <a:prstGeom prst="rect">
            <a:avLst/>
          </a:prstGeom>
        </p:spPr>
        <p:txBody>
          <a:bodyPr vert="horz" anchor="b"/>
          <a:lstStyle>
            <a:lvl1pPr algn="ctr" eaLnBrk="1" latinLnBrk="0" hangingPunct="1">
              <a:defRPr kumimoji="0" sz="1200">
                <a:solidFill>
                  <a:schemeClr val="tx1">
                    <a:shade val="50000"/>
                  </a:schemeClr>
                </a:solidFill>
              </a:defRPr>
            </a:lvl1pPr>
          </a:lstStyle>
          <a:p>
            <a:endParaRPr kumimoji="0" lang="en-US">
              <a:solidFill>
                <a:schemeClr val="tx1">
                  <a:shade val="50000"/>
                </a:schemeClr>
              </a:solidFill>
            </a:endParaRPr>
          </a:p>
        </p:txBody>
      </p:sp>
      <p:sp>
        <p:nvSpPr>
          <p:cNvPr id="23" name="Slide Number Placeholder 22"/>
          <p:cNvSpPr>
            <a:spLocks noGrp="1"/>
          </p:cNvSpPr>
          <p:nvPr>
            <p:ph type="sldNum" sz="quarter" idx="4"/>
          </p:nvPr>
        </p:nvSpPr>
        <p:spPr>
          <a:xfrm>
            <a:off x="7924800" y="4812507"/>
            <a:ext cx="762000" cy="273844"/>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Image result for framed stick figure"/>
          <p:cNvPicPr>
            <a:picLocks noChangeAspect="1" noChangeArrowheads="1"/>
          </p:cNvPicPr>
          <p:nvPr/>
        </p:nvPicPr>
        <p:blipFill rotWithShape="1">
          <a:blip r:embed="rId2">
            <a:extLst>
              <a:ext uri="{28A0092B-C50C-407E-A947-70E740481C1C}">
                <a14:useLocalDpi xmlns:a14="http://schemas.microsoft.com/office/drawing/2010/main" val="0"/>
              </a:ext>
            </a:extLst>
          </a:blip>
          <a:srcRect l="14269" r="15572"/>
          <a:stretch/>
        </p:blipFill>
        <p:spPr bwMode="auto">
          <a:xfrm>
            <a:off x="2637553" y="209551"/>
            <a:ext cx="3229848" cy="46831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9889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29262733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80"/>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438150"/>
            <a:ext cx="8839200" cy="4293870"/>
          </a:xfrm>
        </p:spPr>
        <p:txBody>
          <a:bodyPr>
            <a:normAutofit fontScale="85000" lnSpcReduction="20000"/>
          </a:bodyPr>
          <a:lstStyle/>
          <a:p>
            <a:pPr marL="137160" indent="0" algn="ctr">
              <a:buNone/>
            </a:pPr>
            <a:r>
              <a:rPr lang="x-none"/>
              <a:t> </a:t>
            </a:r>
            <a:endParaRPr lang="en-US" dirty="0" smtClean="0"/>
          </a:p>
          <a:p>
            <a:pPr marL="137160" indent="0" algn="ctr">
              <a:buNone/>
            </a:pPr>
            <a:r>
              <a:rPr lang="x-none" sz="4800" smtClean="0"/>
              <a:t> </a:t>
            </a:r>
            <a:r>
              <a:rPr lang="en-US" sz="4800" dirty="0"/>
              <a:t>“</a:t>
            </a:r>
            <a:r>
              <a:rPr lang="x-none" sz="4800"/>
              <a:t>In those days there was </a:t>
            </a:r>
            <a:endParaRPr lang="en-US" sz="4800" dirty="0" smtClean="0"/>
          </a:p>
          <a:p>
            <a:pPr marL="137160" indent="0" algn="ctr">
              <a:buNone/>
            </a:pPr>
            <a:r>
              <a:rPr lang="x-none" sz="4800" smtClean="0"/>
              <a:t>no </a:t>
            </a:r>
            <a:r>
              <a:rPr lang="x-none" sz="4800"/>
              <a:t>king in Israel; </a:t>
            </a:r>
            <a:endParaRPr lang="en-US" sz="4800" dirty="0" smtClean="0"/>
          </a:p>
          <a:p>
            <a:pPr marL="137160" indent="0" algn="ctr">
              <a:buNone/>
            </a:pPr>
            <a:r>
              <a:rPr lang="x-none" sz="4800" u="sng" smtClean="0"/>
              <a:t>everyone </a:t>
            </a:r>
            <a:r>
              <a:rPr lang="x-none" sz="4800" u="sng"/>
              <a:t>did what was right </a:t>
            </a:r>
            <a:endParaRPr lang="en-US" sz="4800" u="sng" dirty="0" smtClean="0"/>
          </a:p>
          <a:p>
            <a:pPr marL="137160" indent="0" algn="ctr">
              <a:buNone/>
            </a:pPr>
            <a:r>
              <a:rPr lang="x-none" sz="4800" u="sng" smtClean="0"/>
              <a:t>in </a:t>
            </a:r>
            <a:r>
              <a:rPr lang="x-none" sz="4800" u="sng"/>
              <a:t>his own eyes</a:t>
            </a:r>
            <a:r>
              <a:rPr lang="x-none" sz="4800"/>
              <a:t>.</a:t>
            </a:r>
            <a:r>
              <a:rPr lang="en-US" sz="4800" dirty="0" smtClean="0"/>
              <a:t>”</a:t>
            </a:r>
          </a:p>
          <a:p>
            <a:pPr marL="137160" indent="0" algn="ctr">
              <a:buNone/>
            </a:pPr>
            <a:endParaRPr lang="en-US" dirty="0" smtClean="0"/>
          </a:p>
          <a:p>
            <a:pPr marL="137160" indent="0" algn="ctr">
              <a:buNone/>
            </a:pPr>
            <a:r>
              <a:rPr lang="x-none" sz="3300" i="1"/>
              <a:t>Judges 21:25</a:t>
            </a:r>
            <a:r>
              <a:rPr lang="en-US" sz="3300" i="1" dirty="0" smtClean="0"/>
              <a:t/>
            </a:r>
            <a:br>
              <a:rPr lang="en-US" sz="3300" i="1" dirty="0" smtClean="0"/>
            </a:br>
            <a:r>
              <a:rPr lang="en-US" dirty="0" smtClean="0">
                <a:sym typeface="Wingdings" panose="05000000000000000000" pitchFamily="2" charset="2"/>
              </a:rPr>
              <a:t/>
            </a:r>
            <a:br>
              <a:rPr lang="en-US" dirty="0" smtClean="0">
                <a:sym typeface="Wingdings" panose="05000000000000000000" pitchFamily="2" charset="2"/>
              </a:rPr>
            </a:br>
            <a:endParaRPr lang="en-US" dirty="0" smtClean="0">
              <a:sym typeface="Wingdings" panose="05000000000000000000" pitchFamily="2" charset="2"/>
            </a:endParaRPr>
          </a:p>
        </p:txBody>
      </p:sp>
    </p:spTree>
    <p:extLst>
      <p:ext uri="{BB962C8B-B14F-4D97-AF65-F5344CB8AC3E}">
        <p14:creationId xmlns:p14="http://schemas.microsoft.com/office/powerpoint/2010/main" val="18464661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pic>
        <p:nvPicPr>
          <p:cNvPr id="1026" name="Picture 2" descr="Image result for gilead mizpah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09800" y="-11038"/>
            <a:ext cx="5276850" cy="51493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6877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ttps://www.planobiblechapel.org/tcon/notes/html/ot/judges/graphics/jg_jephtha.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0"/>
            <a:ext cx="6858000" cy="5143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77339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8"/>
            <a:ext cx="8229600" cy="4708922"/>
          </a:xfrm>
        </p:spPr>
        <p:txBody>
          <a:bodyPr>
            <a:normAutofit fontScale="90000"/>
          </a:bodyPr>
          <a:lstStyle/>
          <a:p>
            <a:r>
              <a:rPr lang="en-US" sz="3100" b="0" dirty="0" smtClean="0"/>
              <a:t/>
            </a:r>
            <a:br>
              <a:rPr lang="en-US" sz="3100" b="0" dirty="0" smtClean="0"/>
            </a:br>
            <a:r>
              <a:rPr lang="en-US" sz="3100" b="0" dirty="0"/>
              <a:t/>
            </a:r>
            <a:br>
              <a:rPr lang="en-US" sz="3100" b="0" dirty="0"/>
            </a:br>
            <a:r>
              <a:rPr lang="en-US" sz="3100" b="0" dirty="0" smtClean="0"/>
              <a:t>Now </a:t>
            </a:r>
            <a:r>
              <a:rPr lang="en-US" sz="3100" b="0" dirty="0"/>
              <a:t>there were certain Greeks among those who came up to worship at the feast. </a:t>
            </a:r>
            <a:r>
              <a:rPr lang="en-US" sz="3100" b="0" dirty="0" smtClean="0"/>
              <a:t/>
            </a:r>
            <a:br>
              <a:rPr lang="en-US" sz="3100" b="0" dirty="0" smtClean="0"/>
            </a:br>
            <a:r>
              <a:rPr lang="en-US" sz="3100" b="0" dirty="0" smtClean="0"/>
              <a:t>Then </a:t>
            </a:r>
            <a:r>
              <a:rPr lang="en-US" sz="3100" b="0" dirty="0"/>
              <a:t>they came to Philip, </a:t>
            </a:r>
            <a:r>
              <a:rPr lang="en-US" sz="3100" b="0" dirty="0" smtClean="0"/>
              <a:t/>
            </a:r>
            <a:br>
              <a:rPr lang="en-US" sz="3100" b="0" dirty="0" smtClean="0"/>
            </a:br>
            <a:r>
              <a:rPr lang="en-US" sz="3100" b="0" dirty="0" smtClean="0"/>
              <a:t>who </a:t>
            </a:r>
            <a:r>
              <a:rPr lang="en-US" sz="3100" b="0" dirty="0"/>
              <a:t>was </a:t>
            </a:r>
            <a:r>
              <a:rPr lang="en-US" sz="3100" b="0" dirty="0" smtClean="0"/>
              <a:t>from </a:t>
            </a:r>
            <a:r>
              <a:rPr lang="en-US" sz="3100" b="0" dirty="0"/>
              <a:t>Bethsaida of Galilee, </a:t>
            </a:r>
            <a:r>
              <a:rPr lang="en-US" sz="3100" b="0" dirty="0" smtClean="0"/>
              <a:t/>
            </a:r>
            <a:br>
              <a:rPr lang="en-US" sz="3100" b="0" dirty="0" smtClean="0"/>
            </a:br>
            <a:r>
              <a:rPr lang="en-US" sz="3100" b="0" dirty="0" smtClean="0"/>
              <a:t>and </a:t>
            </a:r>
            <a:r>
              <a:rPr lang="en-US" sz="3100" b="0" dirty="0"/>
              <a:t>asked him, saying</a:t>
            </a:r>
            <a:r>
              <a:rPr lang="en-US" sz="3100" b="0" dirty="0" smtClean="0"/>
              <a:t>,</a:t>
            </a:r>
            <a:r>
              <a:rPr lang="en-US" b="0" dirty="0" smtClean="0"/>
              <a:t/>
            </a:r>
            <a:br>
              <a:rPr lang="en-US" b="0" dirty="0" smtClean="0"/>
            </a:br>
            <a:r>
              <a:rPr lang="en-US" sz="5300" b="0" dirty="0" smtClean="0"/>
              <a:t>"</a:t>
            </a:r>
            <a:r>
              <a:rPr lang="en-US" sz="5300" b="0" dirty="0"/>
              <a:t>Sir, we wish to </a:t>
            </a:r>
            <a:r>
              <a:rPr lang="en-US" sz="5300" b="0" u="sng" dirty="0"/>
              <a:t>see Jesus</a:t>
            </a:r>
            <a:r>
              <a:rPr lang="en-US" sz="5300" b="0" dirty="0" smtClean="0"/>
              <a:t>.“</a:t>
            </a:r>
            <a:br>
              <a:rPr lang="en-US" sz="5300" b="0" dirty="0" smtClean="0"/>
            </a:br>
            <a:r>
              <a:rPr lang="en-US" sz="5300" b="0" dirty="0"/>
              <a:t/>
            </a:r>
            <a:br>
              <a:rPr lang="en-US" sz="5300" b="0" dirty="0"/>
            </a:br>
            <a:r>
              <a:rPr lang="en-US" sz="3100" b="0" i="1" dirty="0"/>
              <a:t>(John 12:20-21)</a:t>
            </a:r>
            <a:r>
              <a:rPr lang="en-US" b="0" i="1" dirty="0"/>
              <a:t/>
            </a:r>
            <a:br>
              <a:rPr lang="en-US" b="0" i="1" dirty="0"/>
            </a:br>
            <a:endParaRPr lang="en-US" i="1" dirty="0"/>
          </a:p>
        </p:txBody>
      </p:sp>
    </p:spTree>
    <p:extLst>
      <p:ext uri="{BB962C8B-B14F-4D97-AF65-F5344CB8AC3E}">
        <p14:creationId xmlns:p14="http://schemas.microsoft.com/office/powerpoint/2010/main" val="34059833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8"/>
            <a:ext cx="8229600" cy="4651772"/>
          </a:xfrm>
        </p:spPr>
        <p:txBody>
          <a:bodyPr>
            <a:normAutofit fontScale="90000"/>
          </a:bodyPr>
          <a:lstStyle/>
          <a:p>
            <a:r>
              <a:rPr lang="x-none" sz="3100">
                <a:effectLst/>
              </a:rPr>
              <a:t>  </a:t>
            </a:r>
            <a:r>
              <a:rPr lang="x-none" sz="3600">
                <a:effectLst/>
              </a:rPr>
              <a:t>And beginning at Moses and all the Prophets, He expounded to them </a:t>
            </a:r>
            <a:r>
              <a:rPr lang="en-US" sz="3600" dirty="0" smtClean="0">
                <a:effectLst/>
              </a:rPr>
              <a:t/>
            </a:r>
            <a:br>
              <a:rPr lang="en-US" sz="3600" dirty="0" smtClean="0">
                <a:effectLst/>
              </a:rPr>
            </a:br>
            <a:r>
              <a:rPr lang="x-none" sz="3600" u="sng" smtClean="0">
                <a:effectLst/>
              </a:rPr>
              <a:t>in </a:t>
            </a:r>
            <a:r>
              <a:rPr lang="x-none" sz="3600" u="sng">
                <a:effectLst/>
              </a:rPr>
              <a:t>all the Scriptures</a:t>
            </a:r>
            <a:r>
              <a:rPr lang="x-none" sz="3600">
                <a:effectLst/>
              </a:rPr>
              <a:t> </a:t>
            </a:r>
            <a:r>
              <a:rPr lang="en-US" sz="3600" dirty="0" smtClean="0">
                <a:effectLst/>
              </a:rPr>
              <a:t/>
            </a:r>
            <a:br>
              <a:rPr lang="en-US" sz="3600" dirty="0" smtClean="0">
                <a:effectLst/>
              </a:rPr>
            </a:br>
            <a:r>
              <a:rPr lang="x-none" sz="3600" u="sng" smtClean="0">
                <a:effectLst/>
              </a:rPr>
              <a:t>the </a:t>
            </a:r>
            <a:r>
              <a:rPr lang="x-none" sz="3600" u="sng">
                <a:effectLst/>
              </a:rPr>
              <a:t>things concerning Himself</a:t>
            </a:r>
            <a:r>
              <a:rPr lang="x-none" sz="3600" smtClean="0">
                <a:effectLst/>
              </a:rPr>
              <a:t>.</a:t>
            </a:r>
            <a:r>
              <a:rPr lang="en-US" sz="3600" dirty="0" smtClean="0">
                <a:effectLst/>
              </a:rPr>
              <a:t/>
            </a:r>
            <a:br>
              <a:rPr lang="en-US" sz="3600" dirty="0" smtClean="0">
                <a:effectLst/>
              </a:rPr>
            </a:br>
            <a:r>
              <a:rPr lang="en-US" sz="3100" dirty="0" smtClean="0">
                <a:effectLst/>
              </a:rPr>
              <a:t/>
            </a:r>
            <a:br>
              <a:rPr lang="en-US" sz="3100" dirty="0" smtClean="0">
                <a:effectLst/>
              </a:rPr>
            </a:br>
            <a:r>
              <a:rPr lang="en-US" sz="3100" dirty="0" smtClean="0">
                <a:effectLst/>
              </a:rPr>
              <a:t>(</a:t>
            </a:r>
            <a:r>
              <a:rPr lang="x-none" sz="2700" i="1" smtClean="0">
                <a:effectLst/>
              </a:rPr>
              <a:t>Luke 24:27</a:t>
            </a:r>
            <a:r>
              <a:rPr lang="en-US" sz="2700" i="1" dirty="0" smtClean="0">
                <a:effectLst/>
              </a:rPr>
              <a:t>)</a:t>
            </a:r>
            <a:br>
              <a:rPr lang="en-US" sz="2700" i="1" dirty="0" smtClean="0">
                <a:effectLst/>
              </a:rPr>
            </a:br>
            <a:r>
              <a:rPr lang="en-US" sz="3100" dirty="0">
                <a:effectLst/>
              </a:rPr>
              <a:t/>
            </a:r>
            <a:br>
              <a:rPr lang="en-US" sz="3100" dirty="0">
                <a:effectLst/>
              </a:rPr>
            </a:br>
            <a:r>
              <a:rPr lang="x-none" sz="3100">
                <a:effectLst/>
              </a:rPr>
              <a:t> </a:t>
            </a:r>
            <a:endParaRPr lang="en-US" sz="2700" i="1" dirty="0"/>
          </a:p>
        </p:txBody>
      </p:sp>
    </p:spTree>
    <p:extLst>
      <p:ext uri="{BB962C8B-B14F-4D97-AF65-F5344CB8AC3E}">
        <p14:creationId xmlns:p14="http://schemas.microsoft.com/office/powerpoint/2010/main" val="73348200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028700"/>
            <a:ext cx="8229600" cy="1924050"/>
          </a:xfrm>
        </p:spPr>
        <p:txBody>
          <a:bodyPr>
            <a:noAutofit/>
          </a:bodyPr>
          <a:lstStyle/>
          <a:p>
            <a:r>
              <a:rPr lang="en-US" sz="8000" dirty="0" smtClean="0"/>
              <a:t>SEEING JESUS IN JUDGES</a:t>
            </a:r>
            <a:endParaRPr lang="en-US" sz="8000" dirty="0"/>
          </a:p>
        </p:txBody>
      </p:sp>
      <p:sp>
        <p:nvSpPr>
          <p:cNvPr id="3" name="Subtitle 2"/>
          <p:cNvSpPr>
            <a:spLocks noGrp="1"/>
          </p:cNvSpPr>
          <p:nvPr>
            <p:ph type="subTitle" idx="1"/>
          </p:nvPr>
        </p:nvSpPr>
        <p:spPr>
          <a:xfrm>
            <a:off x="1371600" y="3257550"/>
            <a:ext cx="6400800" cy="1676400"/>
          </a:xfrm>
        </p:spPr>
        <p:txBody>
          <a:bodyPr/>
          <a:lstStyle/>
          <a:p>
            <a:endParaRPr lang="en-US" i="1" dirty="0"/>
          </a:p>
        </p:txBody>
      </p:sp>
    </p:spTree>
    <p:extLst>
      <p:ext uri="{BB962C8B-B14F-4D97-AF65-F5344CB8AC3E}">
        <p14:creationId xmlns:p14="http://schemas.microsoft.com/office/powerpoint/2010/main" val="6161730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smtClean="0"/>
              <a:t>CYCLE IN JUDGES</a:t>
            </a:r>
            <a:endParaRPr lang="en-US" dirty="0"/>
          </a:p>
        </p:txBody>
      </p:sp>
      <p:sp>
        <p:nvSpPr>
          <p:cNvPr id="3" name="Content Placeholder 2"/>
          <p:cNvSpPr>
            <a:spLocks noGrp="1"/>
          </p:cNvSpPr>
          <p:nvPr>
            <p:ph idx="4294967295"/>
          </p:nvPr>
        </p:nvSpPr>
        <p:spPr>
          <a:xfrm>
            <a:off x="0" y="742950"/>
            <a:ext cx="9144000" cy="4572000"/>
          </a:xfrm>
        </p:spPr>
        <p:txBody>
          <a:bodyPr>
            <a:normAutofit fontScale="92500"/>
          </a:bodyPr>
          <a:lstStyle/>
          <a:p>
            <a:pPr marL="137160" indent="0">
              <a:buNone/>
            </a:pPr>
            <a:endParaRPr lang="en-US" dirty="0" smtClean="0"/>
          </a:p>
          <a:p>
            <a:pPr marL="137160" indent="0">
              <a:buNone/>
            </a:pPr>
            <a:r>
              <a:rPr lang="en-US" sz="3000" dirty="0" smtClean="0"/>
              <a:t>Israel forsakes God</a:t>
            </a:r>
            <a:r>
              <a:rPr lang="en-US" dirty="0" smtClean="0"/>
              <a:t>		</a:t>
            </a:r>
            <a:r>
              <a:rPr lang="en-US" sz="3000" dirty="0" smtClean="0"/>
              <a:t>God judges Israel</a:t>
            </a:r>
          </a:p>
          <a:p>
            <a:pPr marL="137160" indent="0">
              <a:buNone/>
            </a:pPr>
            <a:r>
              <a:rPr lang="en-US" dirty="0"/>
              <a:t>	</a:t>
            </a:r>
            <a:r>
              <a:rPr lang="en-US" dirty="0" smtClean="0"/>
              <a:t>					</a:t>
            </a:r>
          </a:p>
          <a:p>
            <a:pPr marL="137160" indent="0">
              <a:buNone/>
            </a:pPr>
            <a:endParaRPr lang="en-US" dirty="0" smtClean="0"/>
          </a:p>
          <a:p>
            <a:pPr marL="137160" indent="0">
              <a:buNone/>
            </a:pPr>
            <a:r>
              <a:rPr lang="en-US" sz="3000" dirty="0" smtClean="0"/>
              <a:t>Israel enjoys freedom		</a:t>
            </a:r>
            <a:r>
              <a:rPr lang="en-US" sz="3000" dirty="0"/>
              <a:t> </a:t>
            </a:r>
            <a:r>
              <a:rPr lang="en-US" sz="3000" dirty="0" smtClean="0"/>
              <a:t>       Israel suffers</a:t>
            </a:r>
          </a:p>
          <a:p>
            <a:pPr marL="137160" indent="0">
              <a:buNone/>
            </a:pPr>
            <a:endParaRPr lang="en-US" dirty="0"/>
          </a:p>
          <a:p>
            <a:pPr marL="137160" indent="0">
              <a:buNone/>
            </a:pPr>
            <a:endParaRPr lang="en-US" dirty="0"/>
          </a:p>
          <a:p>
            <a:pPr marL="137160" indent="0">
              <a:buNone/>
            </a:pPr>
            <a:r>
              <a:rPr lang="en-US" sz="3000" dirty="0" smtClean="0"/>
              <a:t>God </a:t>
            </a:r>
            <a:r>
              <a:rPr lang="en-US" sz="3000" dirty="0"/>
              <a:t>provides deliverance </a:t>
            </a:r>
            <a:r>
              <a:rPr lang="en-US" sz="3000" dirty="0" smtClean="0"/>
              <a:t>	</a:t>
            </a:r>
            <a:r>
              <a:rPr lang="en-US" sz="3000" dirty="0"/>
              <a:t> </a:t>
            </a:r>
            <a:r>
              <a:rPr lang="en-US" sz="3000" dirty="0" smtClean="0"/>
              <a:t>           Israel cries to God</a:t>
            </a:r>
            <a:r>
              <a:rPr lang="en-US" dirty="0" smtClean="0"/>
              <a:t/>
            </a:r>
            <a:br>
              <a:rPr lang="en-US" dirty="0" smtClean="0"/>
            </a:br>
            <a:r>
              <a:rPr lang="en-US" dirty="0" smtClean="0"/>
              <a:t>					</a:t>
            </a:r>
            <a:endParaRPr lang="en-US" dirty="0"/>
          </a:p>
        </p:txBody>
      </p:sp>
      <p:sp>
        <p:nvSpPr>
          <p:cNvPr id="4" name="Right Arrow 3"/>
          <p:cNvSpPr/>
          <p:nvPr/>
        </p:nvSpPr>
        <p:spPr>
          <a:xfrm>
            <a:off x="3473196" y="1262634"/>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 name="Down Arrow 4"/>
          <p:cNvSpPr/>
          <p:nvPr/>
        </p:nvSpPr>
        <p:spPr>
          <a:xfrm>
            <a:off x="6081315" y="1715331"/>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 name="Down Arrow 5"/>
          <p:cNvSpPr/>
          <p:nvPr/>
        </p:nvSpPr>
        <p:spPr>
          <a:xfrm>
            <a:off x="6084086" y="3227970"/>
            <a:ext cx="484632" cy="97840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Left Arrow 6"/>
          <p:cNvSpPr/>
          <p:nvPr/>
        </p:nvSpPr>
        <p:spPr>
          <a:xfrm>
            <a:off x="4428190" y="4176937"/>
            <a:ext cx="978408" cy="484632"/>
          </a:xfrm>
          <a:prstGeom prst="lef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Up Arrow 7"/>
          <p:cNvSpPr/>
          <p:nvPr/>
        </p:nvSpPr>
        <p:spPr>
          <a:xfrm>
            <a:off x="1577894" y="3198529"/>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9" name="Up Arrow 8"/>
          <p:cNvSpPr/>
          <p:nvPr/>
        </p:nvSpPr>
        <p:spPr>
          <a:xfrm>
            <a:off x="1577894" y="1694272"/>
            <a:ext cx="484632" cy="978408"/>
          </a:xfrm>
          <a:prstGeom prst="up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2126021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028700"/>
            <a:ext cx="8229600" cy="1924050"/>
          </a:xfrm>
        </p:spPr>
        <p:txBody>
          <a:bodyPr>
            <a:noAutofit/>
          </a:bodyPr>
          <a:lstStyle/>
          <a:p>
            <a:r>
              <a:rPr lang="en-US" sz="8000" dirty="0" smtClean="0"/>
              <a:t>SEEING JESUS IN JUDGES</a:t>
            </a:r>
            <a:endParaRPr lang="en-US" sz="8000" dirty="0"/>
          </a:p>
        </p:txBody>
      </p:sp>
      <p:sp>
        <p:nvSpPr>
          <p:cNvPr id="3" name="Subtitle 2"/>
          <p:cNvSpPr>
            <a:spLocks noGrp="1"/>
          </p:cNvSpPr>
          <p:nvPr>
            <p:ph type="subTitle" idx="1"/>
          </p:nvPr>
        </p:nvSpPr>
        <p:spPr>
          <a:xfrm>
            <a:off x="1371600" y="3257550"/>
            <a:ext cx="6400800" cy="1676400"/>
          </a:xfrm>
        </p:spPr>
        <p:txBody>
          <a:bodyPr/>
          <a:lstStyle/>
          <a:p>
            <a:r>
              <a:rPr lang="en-US" sz="4800" dirty="0" smtClean="0"/>
              <a:t>JEPHTHAH</a:t>
            </a:r>
            <a:endParaRPr lang="en-US" sz="4800" dirty="0" smtClean="0"/>
          </a:p>
          <a:p>
            <a:r>
              <a:rPr lang="en-US" i="1" dirty="0" smtClean="0"/>
              <a:t>Judges </a:t>
            </a:r>
            <a:r>
              <a:rPr lang="en-US" i="1" dirty="0" smtClean="0"/>
              <a:t>10-12</a:t>
            </a:r>
            <a:endParaRPr lang="en-US" i="1" dirty="0"/>
          </a:p>
        </p:txBody>
      </p:sp>
    </p:spTree>
    <p:extLst>
      <p:ext uri="{BB962C8B-B14F-4D97-AF65-F5344CB8AC3E}">
        <p14:creationId xmlns:p14="http://schemas.microsoft.com/office/powerpoint/2010/main" val="1691658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050" name="Picture 2" descr="Image result for gilead mizpah ma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6858" y="-35169"/>
            <a:ext cx="8976360" cy="5178669"/>
          </a:xfrm>
          <a:prstGeom prst="rect">
            <a:avLst/>
          </a:prstGeom>
          <a:noFill/>
          <a:extLst>
            <a:ext uri="{909E8E84-426E-40DD-AFC4-6F175D3DCCD1}">
              <a14:hiddenFill xmlns:a14="http://schemas.microsoft.com/office/drawing/2010/main">
                <a:solidFill>
                  <a:srgbClr val="FFFFFF"/>
                </a:solidFill>
              </a14:hiddenFill>
            </a:ext>
          </a:extLst>
        </p:spPr>
      </p:pic>
      <p:sp>
        <p:nvSpPr>
          <p:cNvPr id="4" name="Left Arrow 3"/>
          <p:cNvSpPr/>
          <p:nvPr/>
        </p:nvSpPr>
        <p:spPr>
          <a:xfrm>
            <a:off x="7740396" y="2063074"/>
            <a:ext cx="978408" cy="484632"/>
          </a:xfrm>
          <a:prstGeom prst="leftArrow">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Up Arrow 4"/>
          <p:cNvSpPr/>
          <p:nvPr/>
        </p:nvSpPr>
        <p:spPr>
          <a:xfrm>
            <a:off x="8155897" y="3257550"/>
            <a:ext cx="484632" cy="978408"/>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419600" y="2190750"/>
            <a:ext cx="978408"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77333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1+#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6200" y="57151"/>
            <a:ext cx="8991600" cy="533399"/>
          </a:xfrm>
        </p:spPr>
        <p:txBody>
          <a:bodyPr>
            <a:normAutofit fontScale="90000"/>
          </a:bodyPr>
          <a:lstStyle/>
          <a:p>
            <a:r>
              <a:rPr lang="en-US" sz="3200" dirty="0" smtClean="0"/>
              <a:t>See Jesus in Jephthah because they both:</a:t>
            </a:r>
            <a:endParaRPr lang="en-US" sz="3200" dirty="0"/>
          </a:p>
        </p:txBody>
      </p:sp>
      <p:sp>
        <p:nvSpPr>
          <p:cNvPr id="6" name="Content Placeholder 5"/>
          <p:cNvSpPr>
            <a:spLocks noGrp="1"/>
          </p:cNvSpPr>
          <p:nvPr>
            <p:ph idx="1"/>
          </p:nvPr>
        </p:nvSpPr>
        <p:spPr>
          <a:xfrm>
            <a:off x="152400" y="590550"/>
            <a:ext cx="8763000" cy="4648200"/>
          </a:xfrm>
        </p:spPr>
        <p:txBody>
          <a:bodyPr>
            <a:normAutofit fontScale="85000" lnSpcReduction="20000"/>
          </a:bodyPr>
          <a:lstStyle/>
          <a:p>
            <a:r>
              <a:rPr lang="en-US" dirty="0" smtClean="0"/>
              <a:t>Entered extreme circumstances  (10:6-18)</a:t>
            </a:r>
          </a:p>
          <a:p>
            <a:r>
              <a:rPr lang="en-US" dirty="0" smtClean="0"/>
              <a:t>Exemplified mighty strength (11:1a)</a:t>
            </a:r>
          </a:p>
          <a:p>
            <a:r>
              <a:rPr lang="en-US" dirty="0" smtClean="0"/>
              <a:t>Endured public shaming (11:1b)</a:t>
            </a:r>
          </a:p>
          <a:p>
            <a:r>
              <a:rPr lang="en-US" dirty="0" smtClean="0"/>
              <a:t>Encountered family rejection (11:2)</a:t>
            </a:r>
          </a:p>
          <a:p>
            <a:r>
              <a:rPr lang="en-US" dirty="0" smtClean="0"/>
              <a:t>Engaged known sinners (11:3)</a:t>
            </a:r>
          </a:p>
          <a:p>
            <a:r>
              <a:rPr lang="en-US" dirty="0" smtClean="0"/>
              <a:t>Entertained leadership offers (11:4-11)</a:t>
            </a:r>
          </a:p>
          <a:p>
            <a:r>
              <a:rPr lang="en-US" dirty="0" smtClean="0"/>
              <a:t>Employed Israel’s history (11:12-28)</a:t>
            </a:r>
          </a:p>
          <a:p>
            <a:r>
              <a:rPr lang="en-US" dirty="0" smtClean="0"/>
              <a:t>Experienced the Spirit’s guidance (11:29)</a:t>
            </a:r>
          </a:p>
          <a:p>
            <a:r>
              <a:rPr lang="en-US" dirty="0" smtClean="0"/>
              <a:t>Ensured costly sacrifice (11:30-31, 34-40)</a:t>
            </a:r>
          </a:p>
          <a:p>
            <a:r>
              <a:rPr lang="en-US" dirty="0" smtClean="0"/>
              <a:t>Exercised victorious faith (11:32-33)</a:t>
            </a:r>
          </a:p>
          <a:p>
            <a:r>
              <a:rPr lang="en-US" dirty="0" smtClean="0"/>
              <a:t>Executed rebellious </a:t>
            </a:r>
            <a:r>
              <a:rPr lang="en-US" dirty="0" err="1" smtClean="0"/>
              <a:t>rejectors</a:t>
            </a:r>
            <a:r>
              <a:rPr lang="en-US" dirty="0" smtClean="0"/>
              <a:t> (12:1-6)</a:t>
            </a:r>
          </a:p>
          <a:p>
            <a:r>
              <a:rPr lang="en-US" dirty="0" smtClean="0"/>
              <a:t>Exited after completion (12:7)</a:t>
            </a:r>
          </a:p>
          <a:p>
            <a:endParaRPr lang="en-US" dirty="0" smtClean="0"/>
          </a:p>
          <a:p>
            <a:endParaRPr lang="en-US" dirty="0" smtClean="0"/>
          </a:p>
        </p:txBody>
      </p:sp>
    </p:spTree>
    <p:extLst>
      <p:ext uri="{BB962C8B-B14F-4D97-AF65-F5344CB8AC3E}">
        <p14:creationId xmlns:p14="http://schemas.microsoft.com/office/powerpoint/2010/main" val="408098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randombar(horizontal)">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randombar(horizontal)">
                                      <p:cBhvr>
                                        <p:cTn id="12" dur="5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randombar(horizontal)">
                                      <p:cBhvr>
                                        <p:cTn id="17" dur="5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randombar(horizontal)">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6">
                                            <p:txEl>
                                              <p:pRg st="4" end="4"/>
                                            </p:txEl>
                                          </p:spTgt>
                                        </p:tgtEl>
                                        <p:attrNameLst>
                                          <p:attrName>style.visibility</p:attrName>
                                        </p:attrNameLst>
                                      </p:cBhvr>
                                      <p:to>
                                        <p:strVal val="visible"/>
                                      </p:to>
                                    </p:set>
                                    <p:animEffect transition="in" filter="randombar(horizontal)">
                                      <p:cBhvr>
                                        <p:cTn id="27" dur="500"/>
                                        <p:tgtEl>
                                          <p:spTgt spid="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6">
                                            <p:txEl>
                                              <p:pRg st="5" end="5"/>
                                            </p:txEl>
                                          </p:spTgt>
                                        </p:tgtEl>
                                        <p:attrNameLst>
                                          <p:attrName>style.visibility</p:attrName>
                                        </p:attrNameLst>
                                      </p:cBhvr>
                                      <p:to>
                                        <p:strVal val="visible"/>
                                      </p:to>
                                    </p:set>
                                    <p:animEffect transition="in" filter="randombar(horizontal)">
                                      <p:cBhvr>
                                        <p:cTn id="32" dur="500"/>
                                        <p:tgtEl>
                                          <p:spTgt spid="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Effect transition="in" filter="randombar(horizontal)">
                                      <p:cBhvr>
                                        <p:cTn id="37" dur="500"/>
                                        <p:tgtEl>
                                          <p:spTgt spid="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6">
                                            <p:txEl>
                                              <p:pRg st="7" end="7"/>
                                            </p:txEl>
                                          </p:spTgt>
                                        </p:tgtEl>
                                        <p:attrNameLst>
                                          <p:attrName>style.visibility</p:attrName>
                                        </p:attrNameLst>
                                      </p:cBhvr>
                                      <p:to>
                                        <p:strVal val="visible"/>
                                      </p:to>
                                    </p:set>
                                    <p:animEffect transition="in" filter="randombar(horizontal)">
                                      <p:cBhvr>
                                        <p:cTn id="42" dur="500"/>
                                        <p:tgtEl>
                                          <p:spTgt spid="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6">
                                            <p:txEl>
                                              <p:pRg st="8" end="8"/>
                                            </p:txEl>
                                          </p:spTgt>
                                        </p:tgtEl>
                                        <p:attrNameLst>
                                          <p:attrName>style.visibility</p:attrName>
                                        </p:attrNameLst>
                                      </p:cBhvr>
                                      <p:to>
                                        <p:strVal val="visible"/>
                                      </p:to>
                                    </p:set>
                                    <p:animEffect transition="in" filter="randombar(horizontal)">
                                      <p:cBhvr>
                                        <p:cTn id="47" dur="500"/>
                                        <p:tgtEl>
                                          <p:spTgt spid="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4" presetClass="entr" presetSubtype="10" fill="hold" grpId="0" nodeType="clickEffect">
                                  <p:stCondLst>
                                    <p:cond delay="0"/>
                                  </p:stCondLst>
                                  <p:childTnLst>
                                    <p:set>
                                      <p:cBhvr>
                                        <p:cTn id="51" dur="1" fill="hold">
                                          <p:stCondLst>
                                            <p:cond delay="0"/>
                                          </p:stCondLst>
                                        </p:cTn>
                                        <p:tgtEl>
                                          <p:spTgt spid="6">
                                            <p:txEl>
                                              <p:pRg st="9" end="9"/>
                                            </p:txEl>
                                          </p:spTgt>
                                        </p:tgtEl>
                                        <p:attrNameLst>
                                          <p:attrName>style.visibility</p:attrName>
                                        </p:attrNameLst>
                                      </p:cBhvr>
                                      <p:to>
                                        <p:strVal val="visible"/>
                                      </p:to>
                                    </p:set>
                                    <p:animEffect transition="in" filter="randombar(horizontal)">
                                      <p:cBhvr>
                                        <p:cTn id="52" dur="500"/>
                                        <p:tgtEl>
                                          <p:spTgt spid="6">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4" presetClass="entr" presetSubtype="10" fill="hold" grpId="0" nodeType="clickEffect">
                                  <p:stCondLst>
                                    <p:cond delay="0"/>
                                  </p:stCondLst>
                                  <p:childTnLst>
                                    <p:set>
                                      <p:cBhvr>
                                        <p:cTn id="56" dur="1" fill="hold">
                                          <p:stCondLst>
                                            <p:cond delay="0"/>
                                          </p:stCondLst>
                                        </p:cTn>
                                        <p:tgtEl>
                                          <p:spTgt spid="6">
                                            <p:txEl>
                                              <p:pRg st="10" end="10"/>
                                            </p:txEl>
                                          </p:spTgt>
                                        </p:tgtEl>
                                        <p:attrNameLst>
                                          <p:attrName>style.visibility</p:attrName>
                                        </p:attrNameLst>
                                      </p:cBhvr>
                                      <p:to>
                                        <p:strVal val="visible"/>
                                      </p:to>
                                    </p:set>
                                    <p:animEffect transition="in" filter="randombar(horizontal)">
                                      <p:cBhvr>
                                        <p:cTn id="57" dur="500"/>
                                        <p:tgtEl>
                                          <p:spTgt spid="6">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4" presetClass="entr" presetSubtype="10" fill="hold" grpId="0" nodeType="clickEffect">
                                  <p:stCondLst>
                                    <p:cond delay="0"/>
                                  </p:stCondLst>
                                  <p:childTnLst>
                                    <p:set>
                                      <p:cBhvr>
                                        <p:cTn id="61" dur="1" fill="hold">
                                          <p:stCondLst>
                                            <p:cond delay="0"/>
                                          </p:stCondLst>
                                        </p:cTn>
                                        <p:tgtEl>
                                          <p:spTgt spid="6">
                                            <p:txEl>
                                              <p:pRg st="11" end="11"/>
                                            </p:txEl>
                                          </p:spTgt>
                                        </p:tgtEl>
                                        <p:attrNameLst>
                                          <p:attrName>style.visibility</p:attrName>
                                        </p:attrNameLst>
                                      </p:cBhvr>
                                      <p:to>
                                        <p:strVal val="visible"/>
                                      </p:to>
                                    </p:set>
                                    <p:animEffect transition="in" filter="randombar(horizontal)">
                                      <p:cBhvr>
                                        <p:cTn id="62" dur="500"/>
                                        <p:tgtEl>
                                          <p:spTgt spid="6">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Jesus is an infinitely better judge (Savior/Deliverer) than anyone</a:t>
            </a:r>
            <a:endParaRPr lang="en-US" dirty="0"/>
          </a:p>
        </p:txBody>
      </p:sp>
      <p:sp>
        <p:nvSpPr>
          <p:cNvPr id="3" name="Content Placeholder 2"/>
          <p:cNvSpPr>
            <a:spLocks noGrp="1"/>
          </p:cNvSpPr>
          <p:nvPr>
            <p:ph idx="1"/>
          </p:nvPr>
        </p:nvSpPr>
        <p:spPr>
          <a:xfrm>
            <a:off x="152400" y="1428750"/>
            <a:ext cx="8839200" cy="3505200"/>
          </a:xfrm>
        </p:spPr>
        <p:txBody>
          <a:bodyPr>
            <a:normAutofit lnSpcReduction="10000"/>
          </a:bodyPr>
          <a:lstStyle/>
          <a:p>
            <a:pPr marL="137160" indent="0" algn="ctr">
              <a:buNone/>
            </a:pPr>
            <a:r>
              <a:rPr lang="en-US" dirty="0" smtClean="0"/>
              <a:t>IS HE YOURS?</a:t>
            </a:r>
          </a:p>
          <a:p>
            <a:pPr marL="137160" indent="0" algn="ctr">
              <a:buNone/>
            </a:pPr>
            <a:r>
              <a:rPr lang="en-US" dirty="0" smtClean="0"/>
              <a:t>IF HE ISN’T, WHY NOT?</a:t>
            </a:r>
          </a:p>
          <a:p>
            <a:pPr marL="137160" indent="0" algn="ctr">
              <a:buNone/>
            </a:pPr>
            <a:r>
              <a:rPr lang="en-US" dirty="0" smtClean="0"/>
              <a:t>AND WHY NOT TRUST HIM AS SAVIOR TODAY?</a:t>
            </a:r>
          </a:p>
          <a:p>
            <a:pPr marL="137160" indent="0" algn="ctr">
              <a:buNone/>
            </a:pPr>
            <a:r>
              <a:rPr lang="en-US" dirty="0" smtClean="0"/>
              <a:t>IF HE IS, ARE YOU EXCITED ABOUT </a:t>
            </a:r>
          </a:p>
          <a:p>
            <a:pPr marL="137160" indent="0" algn="ctr">
              <a:buNone/>
            </a:pPr>
            <a:r>
              <a:rPr lang="en-US" dirty="0" smtClean="0"/>
              <a:t>SEEING HIM TODAY…</a:t>
            </a:r>
          </a:p>
          <a:p>
            <a:pPr marL="137160" indent="0" algn="ctr">
              <a:buNone/>
            </a:pPr>
            <a:r>
              <a:rPr lang="en-US" dirty="0" smtClean="0"/>
              <a:t>BY FAITH?  </a:t>
            </a:r>
          </a:p>
          <a:p>
            <a:pPr marL="137160" indent="0" algn="ctr">
              <a:buNone/>
            </a:pPr>
            <a:r>
              <a:rPr lang="en-US" dirty="0" smtClean="0"/>
              <a:t>BY SIGHT?</a:t>
            </a:r>
            <a:endParaRPr lang="en-US" dirty="0"/>
          </a:p>
        </p:txBody>
      </p:sp>
    </p:spTree>
    <p:extLst>
      <p:ext uri="{BB962C8B-B14F-4D97-AF65-F5344CB8AC3E}">
        <p14:creationId xmlns:p14="http://schemas.microsoft.com/office/powerpoint/2010/main" val="132763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par>
                                <p:cTn id="23" presetID="16" presetClass="entr" presetSubtype="21"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arn(inVertical)">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arn(inVertical)">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21"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fault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5178</TotalTime>
  <Words>149</Words>
  <Application>Microsoft Office PowerPoint</Application>
  <PresentationFormat>On-screen Show (16:9)</PresentationFormat>
  <Paragraphs>43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Default Theme</vt:lpstr>
      <vt:lpstr>PowerPoint Presentation</vt:lpstr>
      <vt:lpstr>  Now there were certain Greeks among those who came up to worship at the feast.  Then they came to Philip,  who was from Bethsaida of Galilee,  and asked him, saying, "Sir, we wish to see Jesus.“  (John 12:20-21) </vt:lpstr>
      <vt:lpstr>  And beginning at Moses and all the Prophets, He expounded to them  in all the Scriptures  the things concerning Himself.  (Luke 24:27)   </vt:lpstr>
      <vt:lpstr>SEEING JESUS IN JUDGES</vt:lpstr>
      <vt:lpstr>CYCLE IN JUDGES</vt:lpstr>
      <vt:lpstr>SEEING JESUS IN JUDGES</vt:lpstr>
      <vt:lpstr>PowerPoint Presentation</vt:lpstr>
      <vt:lpstr>See Jesus in Jephthah because they both:</vt:lpstr>
      <vt:lpstr>Jesus is an infinitely better judge (Savior/Deliverer) than anyone</vt:lpstr>
      <vt:lpstr>PowerPoint Presentation</vt:lpstr>
      <vt:lpstr>PowerPoint Presentation</vt:lpstr>
      <vt:lpstr>PowerPoint Presentation</vt:lpstr>
      <vt:lpstr>PowerPoint Presentation</vt:lpstr>
    </vt:vector>
  </TitlesOfParts>
  <Company>GTCC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 Shelley</dc:creator>
  <cp:lastModifiedBy>Mark Shelley</cp:lastModifiedBy>
  <cp:revision>11</cp:revision>
  <dcterms:created xsi:type="dcterms:W3CDTF">2019-09-04T14:18:55Z</dcterms:created>
  <dcterms:modified xsi:type="dcterms:W3CDTF">2019-09-08T04:37:21Z</dcterms:modified>
</cp:coreProperties>
</file>